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webextensions/webextension1.xml" ContentType="application/vnd.ms-office.webextension+xml"/>
  <Override PartName="/ppt/webextensions/webextension2.xml" ContentType="application/vnd.ms-office.webextension+xml"/>
  <Override PartName="/ppt/webextensions/webextension3.xml" ContentType="application/vnd.ms-office.webextension+xml"/>
  <Override PartName="/ppt/webextensions/webextension4.xml" ContentType="application/vnd.ms-office.webextension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55"/>
  </p:notesMasterIdLst>
  <p:handoutMasterIdLst>
    <p:handoutMasterId r:id="rId56"/>
  </p:handoutMasterIdLst>
  <p:sldIdLst>
    <p:sldId id="256" r:id="rId2"/>
    <p:sldId id="346" r:id="rId3"/>
    <p:sldId id="347" r:id="rId4"/>
    <p:sldId id="348" r:id="rId5"/>
    <p:sldId id="349" r:id="rId6"/>
    <p:sldId id="350" r:id="rId7"/>
    <p:sldId id="342" r:id="rId8"/>
    <p:sldId id="343" r:id="rId9"/>
    <p:sldId id="276" r:id="rId10"/>
    <p:sldId id="345" r:id="rId11"/>
    <p:sldId id="259" r:id="rId12"/>
    <p:sldId id="351" r:id="rId13"/>
    <p:sldId id="268" r:id="rId14"/>
    <p:sldId id="275" r:id="rId15"/>
    <p:sldId id="334" r:id="rId16"/>
    <p:sldId id="281" r:id="rId17"/>
    <p:sldId id="282" r:id="rId18"/>
    <p:sldId id="283" r:id="rId19"/>
    <p:sldId id="285" r:id="rId20"/>
    <p:sldId id="286" r:id="rId21"/>
    <p:sldId id="335" r:id="rId22"/>
    <p:sldId id="290" r:id="rId23"/>
    <p:sldId id="292" r:id="rId24"/>
    <p:sldId id="293" r:id="rId25"/>
    <p:sldId id="294" r:id="rId26"/>
    <p:sldId id="297" r:id="rId27"/>
    <p:sldId id="299" r:id="rId28"/>
    <p:sldId id="300" r:id="rId29"/>
    <p:sldId id="301" r:id="rId30"/>
    <p:sldId id="302" r:id="rId31"/>
    <p:sldId id="303" r:id="rId32"/>
    <p:sldId id="304" r:id="rId33"/>
    <p:sldId id="305" r:id="rId34"/>
    <p:sldId id="306" r:id="rId35"/>
    <p:sldId id="307" r:id="rId36"/>
    <p:sldId id="308" r:id="rId37"/>
    <p:sldId id="309" r:id="rId38"/>
    <p:sldId id="310" r:id="rId39"/>
    <p:sldId id="311" r:id="rId40"/>
    <p:sldId id="312" r:id="rId41"/>
    <p:sldId id="313" r:id="rId42"/>
    <p:sldId id="314" r:id="rId43"/>
    <p:sldId id="315" r:id="rId44"/>
    <p:sldId id="316" r:id="rId45"/>
    <p:sldId id="317" r:id="rId46"/>
    <p:sldId id="318" r:id="rId47"/>
    <p:sldId id="319" r:id="rId48"/>
    <p:sldId id="320" r:id="rId49"/>
    <p:sldId id="321" r:id="rId50"/>
    <p:sldId id="322" r:id="rId51"/>
    <p:sldId id="323" r:id="rId52"/>
    <p:sldId id="324" r:id="rId53"/>
    <p:sldId id="340" r:id="rId54"/>
  </p:sldIdLst>
  <p:sldSz cx="12192000" cy="6858000"/>
  <p:notesSz cx="6858000" cy="9144000"/>
  <p:embeddedFontLst>
    <p:embeddedFont>
      <p:font typeface="Calibri" panose="020F0502020204030204" pitchFamily="34" charset="0"/>
      <p:regular r:id="rId57"/>
      <p:bold r:id="rId58"/>
      <p:italic r:id="rId59"/>
      <p:boldItalic r:id="rId60"/>
    </p:embeddedFont>
    <p:embeddedFont>
      <p:font typeface="Cambria Math" panose="02040503050406030204" pitchFamily="18" charset="0"/>
      <p:regular r:id="rId61"/>
    </p:embeddedFont>
    <p:embeddedFont>
      <p:font typeface="Play" panose="020B0604020202020204" charset="0"/>
      <p:regular r:id="rId62"/>
      <p:bold r:id="rId63"/>
    </p:embeddedFont>
    <p:embeddedFont>
      <p:font typeface="Wells Fargo Sans" panose="020B0604020202020204" charset="0"/>
      <p:regular r:id="rId64"/>
      <p:bold r:id="rId65"/>
      <p:italic r:id="rId66"/>
      <p:boldItalic r:id="rId67"/>
    </p:embeddedFont>
    <p:embeddedFont>
      <p:font typeface="Wells Fargo Sans Display" panose="020B0604020202020204" charset="0"/>
      <p:regular r:id="rId6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EB94A1D-A631-704B-853A-9451CC0E5746}">
          <p14:sldIdLst>
            <p14:sldId id="256"/>
            <p14:sldId id="346"/>
            <p14:sldId id="347"/>
            <p14:sldId id="348"/>
            <p14:sldId id="349"/>
            <p14:sldId id="350"/>
            <p14:sldId id="342"/>
            <p14:sldId id="343"/>
            <p14:sldId id="276"/>
            <p14:sldId id="345"/>
            <p14:sldId id="259"/>
            <p14:sldId id="351"/>
            <p14:sldId id="268"/>
            <p14:sldId id="275"/>
            <p14:sldId id="334"/>
            <p14:sldId id="281"/>
            <p14:sldId id="282"/>
            <p14:sldId id="283"/>
            <p14:sldId id="285"/>
            <p14:sldId id="286"/>
            <p14:sldId id="335"/>
            <p14:sldId id="290"/>
            <p14:sldId id="292"/>
            <p14:sldId id="293"/>
            <p14:sldId id="294"/>
            <p14:sldId id="297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  <p14:sldId id="315"/>
            <p14:sldId id="316"/>
            <p14:sldId id="317"/>
            <p14:sldId id="318"/>
            <p14:sldId id="319"/>
            <p14:sldId id="320"/>
            <p14:sldId id="321"/>
            <p14:sldId id="322"/>
            <p14:sldId id="323"/>
            <p14:sldId id="324"/>
            <p14:sldId id="34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14" autoAdjust="0"/>
    <p:restoredTop sz="94650" autoAdjust="0"/>
  </p:normalViewPr>
  <p:slideViewPr>
    <p:cSldViewPr snapToGrid="0">
      <p:cViewPr varScale="1">
        <p:scale>
          <a:sx n="105" d="100"/>
          <a:sy n="105" d="100"/>
        </p:scale>
        <p:origin x="774" y="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24" d="100"/>
          <a:sy n="124" d="100"/>
        </p:scale>
        <p:origin x="4950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7.fntdata"/><Relationship Id="rId68" Type="http://schemas.openxmlformats.org/officeDocument/2006/relationships/font" Target="fonts/font12.fntdata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2.fntdata"/><Relationship Id="rId66" Type="http://schemas.openxmlformats.org/officeDocument/2006/relationships/font" Target="fonts/font10.fntdata"/><Relationship Id="rId5" Type="http://schemas.openxmlformats.org/officeDocument/2006/relationships/slide" Target="slides/slide4.xml"/><Relationship Id="rId61" Type="http://schemas.openxmlformats.org/officeDocument/2006/relationships/font" Target="fonts/font5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handoutMaster" Target="handoutMasters/handoutMaster1.xml"/><Relationship Id="rId64" Type="http://schemas.openxmlformats.org/officeDocument/2006/relationships/font" Target="fonts/font8.fntdata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3.fntdata"/><Relationship Id="rId67" Type="http://schemas.openxmlformats.org/officeDocument/2006/relationships/font" Target="fonts/font11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6.fntdata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1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4.fntdata"/><Relationship Id="rId65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9AA6E4A-D3C0-476A-BD71-B5A6A5B5FFE2}" type="doc">
      <dgm:prSet loTypeId="urn:microsoft.com/office/officeart/2005/8/layout/cycle3" loCatId="cycle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CE64465A-5E54-4038-B427-E46D22D5F3BA}">
      <dgm:prSet phldrT="[Text]"/>
      <dgm:spPr/>
      <dgm:t>
        <a:bodyPr/>
        <a:lstStyle/>
        <a:p>
          <a:r>
            <a:rPr lang="en-US" dirty="0"/>
            <a:t>Feedforward</a:t>
          </a:r>
        </a:p>
      </dgm:t>
    </dgm:pt>
    <dgm:pt modelId="{ABA1EAF2-E465-4375-9BF6-68F7B3937DF0}" type="parTrans" cxnId="{FDC27CFE-3C3B-4FF2-9BD8-D7BF7CB10951}">
      <dgm:prSet/>
      <dgm:spPr/>
      <dgm:t>
        <a:bodyPr/>
        <a:lstStyle/>
        <a:p>
          <a:endParaRPr lang="en-US"/>
        </a:p>
      </dgm:t>
    </dgm:pt>
    <dgm:pt modelId="{1F01E538-14D9-4AB1-8370-3F21FC789FFF}" type="sibTrans" cxnId="{FDC27CFE-3C3B-4FF2-9BD8-D7BF7CB10951}">
      <dgm:prSet/>
      <dgm:spPr/>
      <dgm:t>
        <a:bodyPr/>
        <a:lstStyle/>
        <a:p>
          <a:endParaRPr lang="en-US"/>
        </a:p>
      </dgm:t>
    </dgm:pt>
    <dgm:pt modelId="{308145BC-5030-40C1-A3CB-FCC5D86F9A58}">
      <dgm:prSet phldrT="[Text]"/>
      <dgm:spPr/>
      <dgm:t>
        <a:bodyPr/>
        <a:lstStyle/>
        <a:p>
          <a:r>
            <a:rPr lang="en-US" dirty="0"/>
            <a:t>Feed the data through the network</a:t>
          </a:r>
        </a:p>
      </dgm:t>
    </dgm:pt>
    <dgm:pt modelId="{B31F1A40-7EAD-4EE5-B33E-375073A5928C}" type="parTrans" cxnId="{71FA9EB6-13DF-4BBA-AEB7-09A533DFF374}">
      <dgm:prSet/>
      <dgm:spPr/>
      <dgm:t>
        <a:bodyPr/>
        <a:lstStyle/>
        <a:p>
          <a:endParaRPr lang="en-US"/>
        </a:p>
      </dgm:t>
    </dgm:pt>
    <dgm:pt modelId="{5F18E7BB-2BD1-4255-A543-A7EF6B12F887}" type="sibTrans" cxnId="{71FA9EB6-13DF-4BBA-AEB7-09A533DFF374}">
      <dgm:prSet/>
      <dgm:spPr/>
      <dgm:t>
        <a:bodyPr/>
        <a:lstStyle/>
        <a:p>
          <a:endParaRPr lang="en-US"/>
        </a:p>
      </dgm:t>
    </dgm:pt>
    <dgm:pt modelId="{8B90D2A3-8651-4ED1-AB9F-609D962184D5}">
      <dgm:prSet phldrT="[Text]"/>
      <dgm:spPr/>
      <dgm:t>
        <a:bodyPr/>
        <a:lstStyle/>
        <a:p>
          <a:r>
            <a:rPr lang="en-US" dirty="0"/>
            <a:t>Gradient</a:t>
          </a:r>
        </a:p>
      </dgm:t>
    </dgm:pt>
    <dgm:pt modelId="{8A8D7E0D-B010-40C9-A60E-695512BBB932}" type="parTrans" cxnId="{74D41848-3066-4D3A-AD6E-43D25248F1D6}">
      <dgm:prSet/>
      <dgm:spPr/>
      <dgm:t>
        <a:bodyPr/>
        <a:lstStyle/>
        <a:p>
          <a:endParaRPr lang="en-US"/>
        </a:p>
      </dgm:t>
    </dgm:pt>
    <dgm:pt modelId="{F3DBC2A5-2C63-4689-8627-266299A50C49}" type="sibTrans" cxnId="{74D41848-3066-4D3A-AD6E-43D25248F1D6}">
      <dgm:prSet/>
      <dgm:spPr/>
      <dgm:t>
        <a:bodyPr/>
        <a:lstStyle/>
        <a:p>
          <a:endParaRPr lang="en-US"/>
        </a:p>
      </dgm:t>
    </dgm:pt>
    <dgm:pt modelId="{AAF48A5C-A4A3-4B79-B5EB-B338896D6227}">
      <dgm:prSet phldrT="[Text]"/>
      <dgm:spPr/>
      <dgm:t>
        <a:bodyPr/>
        <a:lstStyle/>
        <a:p>
          <a:r>
            <a:rPr lang="en-US" dirty="0"/>
            <a:t>Compute the gradient of the cost function with respect to the last hidden layer</a:t>
          </a:r>
        </a:p>
      </dgm:t>
    </dgm:pt>
    <dgm:pt modelId="{A87D30C9-1C56-4BD0-AC5A-B10FB65EBFAB}" type="parTrans" cxnId="{B7AE268D-4254-42E2-92B3-480B91740693}">
      <dgm:prSet/>
      <dgm:spPr/>
      <dgm:t>
        <a:bodyPr/>
        <a:lstStyle/>
        <a:p>
          <a:endParaRPr lang="en-US"/>
        </a:p>
      </dgm:t>
    </dgm:pt>
    <dgm:pt modelId="{871D551B-7F8D-4666-978F-8F2192A4737F}" type="sibTrans" cxnId="{B7AE268D-4254-42E2-92B3-480B91740693}">
      <dgm:prSet/>
      <dgm:spPr/>
      <dgm:t>
        <a:bodyPr/>
        <a:lstStyle/>
        <a:p>
          <a:endParaRPr lang="en-US"/>
        </a:p>
      </dgm:t>
    </dgm:pt>
    <dgm:pt modelId="{3184129B-A57C-4142-B308-1F79999717DF}">
      <dgm:prSet phldrT="[Text]"/>
      <dgm:spPr/>
      <dgm:t>
        <a:bodyPr/>
        <a:lstStyle/>
        <a:p>
          <a:r>
            <a:rPr lang="en-US" dirty="0"/>
            <a:t>Backward propagation</a:t>
          </a:r>
        </a:p>
      </dgm:t>
    </dgm:pt>
    <dgm:pt modelId="{41F196E0-1A84-4953-81AC-3A285DC71FBE}" type="parTrans" cxnId="{790CEA83-DBF9-4CEE-99C9-57DDB8EAE9CD}">
      <dgm:prSet/>
      <dgm:spPr/>
      <dgm:t>
        <a:bodyPr/>
        <a:lstStyle/>
        <a:p>
          <a:endParaRPr lang="en-US"/>
        </a:p>
      </dgm:t>
    </dgm:pt>
    <dgm:pt modelId="{641DA640-A07F-4D4F-8AB3-BABAAFF4EBD3}" type="sibTrans" cxnId="{790CEA83-DBF9-4CEE-99C9-57DDB8EAE9CD}">
      <dgm:prSet/>
      <dgm:spPr/>
      <dgm:t>
        <a:bodyPr/>
        <a:lstStyle/>
        <a:p>
          <a:endParaRPr lang="en-US"/>
        </a:p>
      </dgm:t>
    </dgm:pt>
    <dgm:pt modelId="{F4F61A2B-3CEA-49EF-927C-29C8D0BB6B60}">
      <dgm:prSet phldrT="[Text]"/>
      <dgm:spPr/>
      <dgm:t>
        <a:bodyPr/>
        <a:lstStyle/>
        <a:p>
          <a:r>
            <a:rPr lang="en-US" dirty="0"/>
            <a:t>Work backwards through the network</a:t>
          </a:r>
        </a:p>
      </dgm:t>
    </dgm:pt>
    <dgm:pt modelId="{6B206489-BDF4-45CE-A5F2-D7DF65F7E36B}" type="parTrans" cxnId="{BA86974C-CA9C-4C8D-84C5-079CD8EC5F4A}">
      <dgm:prSet/>
      <dgm:spPr/>
      <dgm:t>
        <a:bodyPr/>
        <a:lstStyle/>
        <a:p>
          <a:endParaRPr lang="en-US"/>
        </a:p>
      </dgm:t>
    </dgm:pt>
    <dgm:pt modelId="{CBFD84E3-3489-4BB6-9783-79A57EBA8E6B}" type="sibTrans" cxnId="{BA86974C-CA9C-4C8D-84C5-079CD8EC5F4A}">
      <dgm:prSet/>
      <dgm:spPr/>
      <dgm:t>
        <a:bodyPr/>
        <a:lstStyle/>
        <a:p>
          <a:endParaRPr lang="en-US"/>
        </a:p>
      </dgm:t>
    </dgm:pt>
    <dgm:pt modelId="{1A7F417A-8505-4720-BB90-8A08A5581739}">
      <dgm:prSet phldrT="[Text]"/>
      <dgm:spPr/>
      <dgm:t>
        <a:bodyPr/>
        <a:lstStyle/>
        <a:p>
          <a:r>
            <a:rPr lang="en-US" dirty="0"/>
            <a:t>Compute the gradient of the cost function as they depend on the weights in the lower layers</a:t>
          </a:r>
        </a:p>
      </dgm:t>
    </dgm:pt>
    <dgm:pt modelId="{D929C0BB-B9D3-434C-B1BF-30F3A1373C26}" type="parTrans" cxnId="{22538DEA-B4C2-43BB-AFA2-2D28CCC6BCBB}">
      <dgm:prSet/>
      <dgm:spPr/>
      <dgm:t>
        <a:bodyPr/>
        <a:lstStyle/>
        <a:p>
          <a:endParaRPr lang="en-US"/>
        </a:p>
      </dgm:t>
    </dgm:pt>
    <dgm:pt modelId="{CA62E462-D73A-4064-B519-2E3700DFB9CC}" type="sibTrans" cxnId="{22538DEA-B4C2-43BB-AFA2-2D28CCC6BCBB}">
      <dgm:prSet/>
      <dgm:spPr/>
      <dgm:t>
        <a:bodyPr/>
        <a:lstStyle/>
        <a:p>
          <a:endParaRPr lang="en-US"/>
        </a:p>
      </dgm:t>
    </dgm:pt>
    <dgm:pt modelId="{106626B1-3223-4B96-A205-3B6F27F1859B}">
      <dgm:prSet phldrT="[Text]"/>
      <dgm:spPr/>
      <dgm:t>
        <a:bodyPr/>
        <a:lstStyle/>
        <a:p>
          <a:r>
            <a:rPr lang="en-US" dirty="0"/>
            <a:t>Update</a:t>
          </a:r>
        </a:p>
      </dgm:t>
    </dgm:pt>
    <dgm:pt modelId="{EF197A10-92EB-4C86-BACA-8F54F19B06D7}" type="parTrans" cxnId="{12F03AC1-8843-49BE-B4F0-08C75AB6682A}">
      <dgm:prSet/>
      <dgm:spPr/>
      <dgm:t>
        <a:bodyPr/>
        <a:lstStyle/>
        <a:p>
          <a:endParaRPr lang="en-US"/>
        </a:p>
      </dgm:t>
    </dgm:pt>
    <dgm:pt modelId="{A2B8B0D0-CACB-4890-B42E-A5922C7532B3}" type="sibTrans" cxnId="{12F03AC1-8843-49BE-B4F0-08C75AB6682A}">
      <dgm:prSet/>
      <dgm:spPr/>
      <dgm:t>
        <a:bodyPr/>
        <a:lstStyle/>
        <a:p>
          <a:endParaRPr lang="en-US"/>
        </a:p>
      </dgm:t>
    </dgm:pt>
    <dgm:pt modelId="{84AAA96F-585A-4F7D-B888-0FE6491C1462}">
      <dgm:prSet phldrT="[Text]"/>
      <dgm:spPr/>
      <dgm:t>
        <a:bodyPr/>
        <a:lstStyle/>
        <a:p>
          <a:r>
            <a:rPr lang="en-US" dirty="0"/>
            <a:t>Compute the output of each node based on the current weights</a:t>
          </a:r>
        </a:p>
      </dgm:t>
    </dgm:pt>
    <dgm:pt modelId="{CF26F980-901E-4696-8963-E3E1D63C57C5}" type="parTrans" cxnId="{2114E750-F2ED-42E0-A034-474083652F22}">
      <dgm:prSet/>
      <dgm:spPr/>
      <dgm:t>
        <a:bodyPr/>
        <a:lstStyle/>
        <a:p>
          <a:endParaRPr lang="en-US"/>
        </a:p>
      </dgm:t>
    </dgm:pt>
    <dgm:pt modelId="{DBFACE26-9051-466B-85C9-F5E0AE830139}" type="sibTrans" cxnId="{2114E750-F2ED-42E0-A034-474083652F22}">
      <dgm:prSet/>
      <dgm:spPr/>
      <dgm:t>
        <a:bodyPr/>
        <a:lstStyle/>
        <a:p>
          <a:endParaRPr lang="en-US"/>
        </a:p>
      </dgm:t>
    </dgm:pt>
    <dgm:pt modelId="{60AFB981-AA8F-4CCD-90A5-E2E62E765276}">
      <dgm:prSet phldrT="[Text]"/>
      <dgm:spPr/>
      <dgm:t>
        <a:bodyPr/>
        <a:lstStyle/>
        <a:p>
          <a:r>
            <a:rPr lang="en-US" dirty="0"/>
            <a:t>Update the weights using gradient descent</a:t>
          </a:r>
        </a:p>
      </dgm:t>
    </dgm:pt>
    <dgm:pt modelId="{CB19A2E8-0E1F-40B2-AE75-75E782755B63}" type="parTrans" cxnId="{00979A92-8671-43BA-BBC6-5DCB9ECB3354}">
      <dgm:prSet/>
      <dgm:spPr/>
      <dgm:t>
        <a:bodyPr/>
        <a:lstStyle/>
        <a:p>
          <a:endParaRPr lang="en-US"/>
        </a:p>
      </dgm:t>
    </dgm:pt>
    <dgm:pt modelId="{537914E9-697B-4B60-B018-14D2D7C5439B}" type="sibTrans" cxnId="{00979A92-8671-43BA-BBC6-5DCB9ECB3354}">
      <dgm:prSet/>
      <dgm:spPr/>
      <dgm:t>
        <a:bodyPr/>
        <a:lstStyle/>
        <a:p>
          <a:endParaRPr lang="en-US"/>
        </a:p>
      </dgm:t>
    </dgm:pt>
    <dgm:pt modelId="{60E11A23-EEF9-434D-ADFC-15BA81620961}">
      <dgm:prSet phldrT="[Text]"/>
      <dgm:spPr/>
      <dgm:t>
        <a:bodyPr/>
        <a:lstStyle/>
        <a:p>
          <a:r>
            <a:rPr lang="en-US" dirty="0"/>
            <a:t>Return to step 1 “Feedforward”</a:t>
          </a:r>
        </a:p>
      </dgm:t>
    </dgm:pt>
    <dgm:pt modelId="{914A5F2E-629E-4525-AF36-16D6B2750385}" type="parTrans" cxnId="{7C8E51AD-16EB-4E33-9802-FE7790935457}">
      <dgm:prSet/>
      <dgm:spPr/>
      <dgm:t>
        <a:bodyPr/>
        <a:lstStyle/>
        <a:p>
          <a:endParaRPr lang="en-US"/>
        </a:p>
      </dgm:t>
    </dgm:pt>
    <dgm:pt modelId="{DAC18CB8-FCC6-47AF-9B9A-B944D200F50C}" type="sibTrans" cxnId="{7C8E51AD-16EB-4E33-9802-FE7790935457}">
      <dgm:prSet/>
      <dgm:spPr/>
      <dgm:t>
        <a:bodyPr/>
        <a:lstStyle/>
        <a:p>
          <a:endParaRPr lang="en-US"/>
        </a:p>
      </dgm:t>
    </dgm:pt>
    <dgm:pt modelId="{15FCDD6F-ED29-40C5-B349-C564B91CD5A0}" type="pres">
      <dgm:prSet presAssocID="{C9AA6E4A-D3C0-476A-BD71-B5A6A5B5FFE2}" presName="Name0" presStyleCnt="0">
        <dgm:presLayoutVars>
          <dgm:dir/>
          <dgm:resizeHandles val="exact"/>
        </dgm:presLayoutVars>
      </dgm:prSet>
      <dgm:spPr/>
    </dgm:pt>
    <dgm:pt modelId="{EDD39087-E511-4E43-B2A3-2D85FBD7FD28}" type="pres">
      <dgm:prSet presAssocID="{C9AA6E4A-D3C0-476A-BD71-B5A6A5B5FFE2}" presName="cycle" presStyleCnt="0"/>
      <dgm:spPr/>
    </dgm:pt>
    <dgm:pt modelId="{BC468492-8B2B-4B1D-B69B-137456ABB628}" type="pres">
      <dgm:prSet presAssocID="{CE64465A-5E54-4038-B427-E46D22D5F3BA}" presName="nodeFirstNode" presStyleLbl="node1" presStyleIdx="0" presStyleCnt="4">
        <dgm:presLayoutVars>
          <dgm:bulletEnabled val="1"/>
        </dgm:presLayoutVars>
      </dgm:prSet>
      <dgm:spPr/>
    </dgm:pt>
    <dgm:pt modelId="{74851BDB-1885-47C3-A470-D25989235C48}" type="pres">
      <dgm:prSet presAssocID="{1F01E538-14D9-4AB1-8370-3F21FC789FFF}" presName="sibTransFirstNode" presStyleLbl="bgShp" presStyleIdx="0" presStyleCnt="1"/>
      <dgm:spPr/>
    </dgm:pt>
    <dgm:pt modelId="{963C2507-490D-4F5F-87E8-B9EB717E40F8}" type="pres">
      <dgm:prSet presAssocID="{8B90D2A3-8651-4ED1-AB9F-609D962184D5}" presName="nodeFollowingNodes" presStyleLbl="node1" presStyleIdx="1" presStyleCnt="4">
        <dgm:presLayoutVars>
          <dgm:bulletEnabled val="1"/>
        </dgm:presLayoutVars>
      </dgm:prSet>
      <dgm:spPr/>
    </dgm:pt>
    <dgm:pt modelId="{88236103-5A22-45F1-93C1-4D97322D0BDE}" type="pres">
      <dgm:prSet presAssocID="{3184129B-A57C-4142-B308-1F79999717DF}" presName="nodeFollowingNodes" presStyleLbl="node1" presStyleIdx="2" presStyleCnt="4">
        <dgm:presLayoutVars>
          <dgm:bulletEnabled val="1"/>
        </dgm:presLayoutVars>
      </dgm:prSet>
      <dgm:spPr/>
    </dgm:pt>
    <dgm:pt modelId="{0005B4F8-EFE1-46FE-B69A-623C300FEBA7}" type="pres">
      <dgm:prSet presAssocID="{106626B1-3223-4B96-A205-3B6F27F1859B}" presName="nodeFollowingNodes" presStyleLbl="node1" presStyleIdx="3" presStyleCnt="4">
        <dgm:presLayoutVars>
          <dgm:bulletEnabled val="1"/>
        </dgm:presLayoutVars>
      </dgm:prSet>
      <dgm:spPr/>
    </dgm:pt>
  </dgm:ptLst>
  <dgm:cxnLst>
    <dgm:cxn modelId="{8D653722-FA59-4110-AD14-526F67F8A8F2}" type="presOf" srcId="{C9AA6E4A-D3C0-476A-BD71-B5A6A5B5FFE2}" destId="{15FCDD6F-ED29-40C5-B349-C564B91CD5A0}" srcOrd="0" destOrd="0" presId="urn:microsoft.com/office/officeart/2005/8/layout/cycle3"/>
    <dgm:cxn modelId="{507B5A25-452F-47A9-A8E9-3342C5641B66}" type="presOf" srcId="{308145BC-5030-40C1-A3CB-FCC5D86F9A58}" destId="{BC468492-8B2B-4B1D-B69B-137456ABB628}" srcOrd="0" destOrd="1" presId="urn:microsoft.com/office/officeart/2005/8/layout/cycle3"/>
    <dgm:cxn modelId="{DEA77F5F-157D-4ED9-B3AD-7D50DAF72404}" type="presOf" srcId="{60AFB981-AA8F-4CCD-90A5-E2E62E765276}" destId="{0005B4F8-EFE1-46FE-B69A-623C300FEBA7}" srcOrd="0" destOrd="1" presId="urn:microsoft.com/office/officeart/2005/8/layout/cycle3"/>
    <dgm:cxn modelId="{B1632165-1AB5-488E-84CA-C9EC633F31F6}" type="presOf" srcId="{3184129B-A57C-4142-B308-1F79999717DF}" destId="{88236103-5A22-45F1-93C1-4D97322D0BDE}" srcOrd="0" destOrd="0" presId="urn:microsoft.com/office/officeart/2005/8/layout/cycle3"/>
    <dgm:cxn modelId="{C5975167-A34B-4090-AA66-42BB31E53122}" type="presOf" srcId="{1F01E538-14D9-4AB1-8370-3F21FC789FFF}" destId="{74851BDB-1885-47C3-A470-D25989235C48}" srcOrd="0" destOrd="0" presId="urn:microsoft.com/office/officeart/2005/8/layout/cycle3"/>
    <dgm:cxn modelId="{74D41848-3066-4D3A-AD6E-43D25248F1D6}" srcId="{C9AA6E4A-D3C0-476A-BD71-B5A6A5B5FFE2}" destId="{8B90D2A3-8651-4ED1-AB9F-609D962184D5}" srcOrd="1" destOrd="0" parTransId="{8A8D7E0D-B010-40C9-A60E-695512BBB932}" sibTransId="{F3DBC2A5-2C63-4689-8627-266299A50C49}"/>
    <dgm:cxn modelId="{BA86974C-CA9C-4C8D-84C5-079CD8EC5F4A}" srcId="{3184129B-A57C-4142-B308-1F79999717DF}" destId="{F4F61A2B-3CEA-49EF-927C-29C8D0BB6B60}" srcOrd="0" destOrd="0" parTransId="{6B206489-BDF4-45CE-A5F2-D7DF65F7E36B}" sibTransId="{CBFD84E3-3489-4BB6-9783-79A57EBA8E6B}"/>
    <dgm:cxn modelId="{B659D070-8A5F-4796-8C01-CE57C1F44BA8}" type="presOf" srcId="{60E11A23-EEF9-434D-ADFC-15BA81620961}" destId="{0005B4F8-EFE1-46FE-B69A-623C300FEBA7}" srcOrd="0" destOrd="2" presId="urn:microsoft.com/office/officeart/2005/8/layout/cycle3"/>
    <dgm:cxn modelId="{2114E750-F2ED-42E0-A034-474083652F22}" srcId="{CE64465A-5E54-4038-B427-E46D22D5F3BA}" destId="{84AAA96F-585A-4F7D-B888-0FE6491C1462}" srcOrd="1" destOrd="0" parTransId="{CF26F980-901E-4696-8963-E3E1D63C57C5}" sibTransId="{DBFACE26-9051-466B-85C9-F5E0AE830139}"/>
    <dgm:cxn modelId="{C71F0F52-5D67-4383-A4C9-F55881315E31}" type="presOf" srcId="{CE64465A-5E54-4038-B427-E46D22D5F3BA}" destId="{BC468492-8B2B-4B1D-B69B-137456ABB628}" srcOrd="0" destOrd="0" presId="urn:microsoft.com/office/officeart/2005/8/layout/cycle3"/>
    <dgm:cxn modelId="{29CDA07D-8AE6-4B9E-913F-4A686127F6AA}" type="presOf" srcId="{106626B1-3223-4B96-A205-3B6F27F1859B}" destId="{0005B4F8-EFE1-46FE-B69A-623C300FEBA7}" srcOrd="0" destOrd="0" presId="urn:microsoft.com/office/officeart/2005/8/layout/cycle3"/>
    <dgm:cxn modelId="{790CEA83-DBF9-4CEE-99C9-57DDB8EAE9CD}" srcId="{C9AA6E4A-D3C0-476A-BD71-B5A6A5B5FFE2}" destId="{3184129B-A57C-4142-B308-1F79999717DF}" srcOrd="2" destOrd="0" parTransId="{41F196E0-1A84-4953-81AC-3A285DC71FBE}" sibTransId="{641DA640-A07F-4D4F-8AB3-BABAAFF4EBD3}"/>
    <dgm:cxn modelId="{DE4F7786-B084-4F26-95C8-ADBB83136DCD}" type="presOf" srcId="{1A7F417A-8505-4720-BB90-8A08A5581739}" destId="{88236103-5A22-45F1-93C1-4D97322D0BDE}" srcOrd="0" destOrd="2" presId="urn:microsoft.com/office/officeart/2005/8/layout/cycle3"/>
    <dgm:cxn modelId="{B7AE268D-4254-42E2-92B3-480B91740693}" srcId="{8B90D2A3-8651-4ED1-AB9F-609D962184D5}" destId="{AAF48A5C-A4A3-4B79-B5EB-B338896D6227}" srcOrd="0" destOrd="0" parTransId="{A87D30C9-1C56-4BD0-AC5A-B10FB65EBFAB}" sibTransId="{871D551B-7F8D-4666-978F-8F2192A4737F}"/>
    <dgm:cxn modelId="{1DD2CD8E-14B9-4E76-92A2-2FC4D48209CB}" type="presOf" srcId="{8B90D2A3-8651-4ED1-AB9F-609D962184D5}" destId="{963C2507-490D-4F5F-87E8-B9EB717E40F8}" srcOrd="0" destOrd="0" presId="urn:microsoft.com/office/officeart/2005/8/layout/cycle3"/>
    <dgm:cxn modelId="{00979A92-8671-43BA-BBC6-5DCB9ECB3354}" srcId="{106626B1-3223-4B96-A205-3B6F27F1859B}" destId="{60AFB981-AA8F-4CCD-90A5-E2E62E765276}" srcOrd="0" destOrd="0" parTransId="{CB19A2E8-0E1F-40B2-AE75-75E782755B63}" sibTransId="{537914E9-697B-4B60-B018-14D2D7C5439B}"/>
    <dgm:cxn modelId="{7C8E51AD-16EB-4E33-9802-FE7790935457}" srcId="{106626B1-3223-4B96-A205-3B6F27F1859B}" destId="{60E11A23-EEF9-434D-ADFC-15BA81620961}" srcOrd="1" destOrd="0" parTransId="{914A5F2E-629E-4525-AF36-16D6B2750385}" sibTransId="{DAC18CB8-FCC6-47AF-9B9A-B944D200F50C}"/>
    <dgm:cxn modelId="{71FA9EB6-13DF-4BBA-AEB7-09A533DFF374}" srcId="{CE64465A-5E54-4038-B427-E46D22D5F3BA}" destId="{308145BC-5030-40C1-A3CB-FCC5D86F9A58}" srcOrd="0" destOrd="0" parTransId="{B31F1A40-7EAD-4EE5-B33E-375073A5928C}" sibTransId="{5F18E7BB-2BD1-4255-A543-A7EF6B12F887}"/>
    <dgm:cxn modelId="{55CB1AC0-9BFC-460A-9D07-984785961021}" type="presOf" srcId="{AAF48A5C-A4A3-4B79-B5EB-B338896D6227}" destId="{963C2507-490D-4F5F-87E8-B9EB717E40F8}" srcOrd="0" destOrd="1" presId="urn:microsoft.com/office/officeart/2005/8/layout/cycle3"/>
    <dgm:cxn modelId="{12F03AC1-8843-49BE-B4F0-08C75AB6682A}" srcId="{C9AA6E4A-D3C0-476A-BD71-B5A6A5B5FFE2}" destId="{106626B1-3223-4B96-A205-3B6F27F1859B}" srcOrd="3" destOrd="0" parTransId="{EF197A10-92EB-4C86-BACA-8F54F19B06D7}" sibTransId="{A2B8B0D0-CACB-4890-B42E-A5922C7532B3}"/>
    <dgm:cxn modelId="{D843E6C2-162D-418E-9B11-08E81A4A4D97}" type="presOf" srcId="{84AAA96F-585A-4F7D-B888-0FE6491C1462}" destId="{BC468492-8B2B-4B1D-B69B-137456ABB628}" srcOrd="0" destOrd="2" presId="urn:microsoft.com/office/officeart/2005/8/layout/cycle3"/>
    <dgm:cxn modelId="{22538DEA-B4C2-43BB-AFA2-2D28CCC6BCBB}" srcId="{3184129B-A57C-4142-B308-1F79999717DF}" destId="{1A7F417A-8505-4720-BB90-8A08A5581739}" srcOrd="1" destOrd="0" parTransId="{D929C0BB-B9D3-434C-B1BF-30F3A1373C26}" sibTransId="{CA62E462-D73A-4064-B519-2E3700DFB9CC}"/>
    <dgm:cxn modelId="{D815D0EB-523E-4009-85C3-F1438BB20D1F}" type="presOf" srcId="{F4F61A2B-3CEA-49EF-927C-29C8D0BB6B60}" destId="{88236103-5A22-45F1-93C1-4D97322D0BDE}" srcOrd="0" destOrd="1" presId="urn:microsoft.com/office/officeart/2005/8/layout/cycle3"/>
    <dgm:cxn modelId="{FDC27CFE-3C3B-4FF2-9BD8-D7BF7CB10951}" srcId="{C9AA6E4A-D3C0-476A-BD71-B5A6A5B5FFE2}" destId="{CE64465A-5E54-4038-B427-E46D22D5F3BA}" srcOrd="0" destOrd="0" parTransId="{ABA1EAF2-E465-4375-9BF6-68F7B3937DF0}" sibTransId="{1F01E538-14D9-4AB1-8370-3F21FC789FFF}"/>
    <dgm:cxn modelId="{5D4DA2CD-E07B-43F8-B79B-37967189A5FF}" type="presParOf" srcId="{15FCDD6F-ED29-40C5-B349-C564B91CD5A0}" destId="{EDD39087-E511-4E43-B2A3-2D85FBD7FD28}" srcOrd="0" destOrd="0" presId="urn:microsoft.com/office/officeart/2005/8/layout/cycle3"/>
    <dgm:cxn modelId="{53B95FB2-ED31-446D-861A-F5DC03988972}" type="presParOf" srcId="{EDD39087-E511-4E43-B2A3-2D85FBD7FD28}" destId="{BC468492-8B2B-4B1D-B69B-137456ABB628}" srcOrd="0" destOrd="0" presId="urn:microsoft.com/office/officeart/2005/8/layout/cycle3"/>
    <dgm:cxn modelId="{A2C807B1-49B2-4206-A5BB-CC91779B8872}" type="presParOf" srcId="{EDD39087-E511-4E43-B2A3-2D85FBD7FD28}" destId="{74851BDB-1885-47C3-A470-D25989235C48}" srcOrd="1" destOrd="0" presId="urn:microsoft.com/office/officeart/2005/8/layout/cycle3"/>
    <dgm:cxn modelId="{EC227DCB-5CC2-441F-B6FA-AE65DEC20672}" type="presParOf" srcId="{EDD39087-E511-4E43-B2A3-2D85FBD7FD28}" destId="{963C2507-490D-4F5F-87E8-B9EB717E40F8}" srcOrd="2" destOrd="0" presId="urn:microsoft.com/office/officeart/2005/8/layout/cycle3"/>
    <dgm:cxn modelId="{CB2045BE-7268-4F3C-9D7E-21F1C0596CC7}" type="presParOf" srcId="{EDD39087-E511-4E43-B2A3-2D85FBD7FD28}" destId="{88236103-5A22-45F1-93C1-4D97322D0BDE}" srcOrd="3" destOrd="0" presId="urn:microsoft.com/office/officeart/2005/8/layout/cycle3"/>
    <dgm:cxn modelId="{FBF711D3-A3DD-4ACF-BD1E-F8801FB66D57}" type="presParOf" srcId="{EDD39087-E511-4E43-B2A3-2D85FBD7FD28}" destId="{0005B4F8-EFE1-46FE-B69A-623C300FEBA7}" srcOrd="4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F7C28F4-6686-44AD-BAC1-CD522876EA4B}" type="doc">
      <dgm:prSet loTypeId="urn:microsoft.com/office/officeart/2005/8/layout/b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16E149E-FAFD-4B0C-9A76-03ED1A7718A0}">
      <dgm:prSet phldrT="[Text]"/>
      <dgm:spPr/>
      <dgm:t>
        <a:bodyPr/>
        <a:lstStyle/>
        <a:p>
          <a:r>
            <a:rPr lang="en-US" dirty="0"/>
            <a:t>(1)</a:t>
          </a:r>
        </a:p>
      </dgm:t>
    </dgm:pt>
    <dgm:pt modelId="{23C506BB-8770-49A6-8342-474F29CA6ECE}" type="parTrans" cxnId="{3FF205DA-5EAC-4A02-B947-0193DCB22E50}">
      <dgm:prSet/>
      <dgm:spPr/>
      <dgm:t>
        <a:bodyPr/>
        <a:lstStyle/>
        <a:p>
          <a:endParaRPr lang="en-US"/>
        </a:p>
      </dgm:t>
    </dgm:pt>
    <dgm:pt modelId="{67E90CC0-D74F-469F-A559-272ACC6631F6}" type="sibTrans" cxnId="{3FF205DA-5EAC-4A02-B947-0193DCB22E50}">
      <dgm:prSet/>
      <dgm:spPr/>
      <dgm:t>
        <a:bodyPr/>
        <a:lstStyle/>
        <a:p>
          <a:endParaRPr lang="en-US"/>
        </a:p>
      </dgm:t>
    </dgm:pt>
    <dgm:pt modelId="{AC26A392-6A39-443C-86EC-F296CD7DF47E}">
      <dgm:prSet phldrT="[Text]"/>
      <dgm:spPr/>
      <dgm:t>
        <a:bodyPr/>
        <a:lstStyle/>
        <a:p>
          <a:r>
            <a:rPr lang="en-US" dirty="0"/>
            <a:t>(2)</a:t>
          </a:r>
        </a:p>
      </dgm:t>
    </dgm:pt>
    <dgm:pt modelId="{EA6F4266-D029-44D8-BCE5-859F164B4B15}" type="parTrans" cxnId="{9B2AE739-7E1B-4462-ACE9-D53E926EDB10}">
      <dgm:prSet/>
      <dgm:spPr/>
      <dgm:t>
        <a:bodyPr/>
        <a:lstStyle/>
        <a:p>
          <a:endParaRPr lang="en-US"/>
        </a:p>
      </dgm:t>
    </dgm:pt>
    <dgm:pt modelId="{0C24F63D-AA55-4D3D-9BD1-5F14823AAF2C}" type="sibTrans" cxnId="{9B2AE739-7E1B-4462-ACE9-D53E926EDB10}">
      <dgm:prSet/>
      <dgm:spPr/>
      <dgm:t>
        <a:bodyPr/>
        <a:lstStyle/>
        <a:p>
          <a:endParaRPr lang="en-US"/>
        </a:p>
      </dgm:t>
    </dgm:pt>
    <dgm:pt modelId="{C3853A97-DDAD-4156-9394-9E25EE553F31}">
      <dgm:prSet phldrT="[Text]"/>
      <dgm:spPr/>
      <dgm:t>
        <a:bodyPr/>
        <a:lstStyle/>
        <a:p>
          <a:r>
            <a:rPr lang="en-US" dirty="0"/>
            <a:t>(3)</a:t>
          </a:r>
        </a:p>
      </dgm:t>
    </dgm:pt>
    <dgm:pt modelId="{378BFC90-4011-4ED0-B6A5-ACC5BB09C4C2}" type="parTrans" cxnId="{1007AAC0-484B-4304-A45A-09FB3BB5AFD3}">
      <dgm:prSet/>
      <dgm:spPr/>
      <dgm:t>
        <a:bodyPr/>
        <a:lstStyle/>
        <a:p>
          <a:endParaRPr lang="en-US"/>
        </a:p>
      </dgm:t>
    </dgm:pt>
    <dgm:pt modelId="{245B8D56-325F-4ED1-A6D9-86C01EAB5169}" type="sibTrans" cxnId="{1007AAC0-484B-4304-A45A-09FB3BB5AFD3}">
      <dgm:prSet/>
      <dgm:spPr/>
      <dgm:t>
        <a:bodyPr/>
        <a:lstStyle/>
        <a:p>
          <a:endParaRPr lang="en-US"/>
        </a:p>
      </dgm:t>
    </dgm:pt>
    <dgm:pt modelId="{8C7984A6-B7A3-4DDD-8F5F-A409CC708F08}">
      <dgm:prSet phldrT="[Text]"/>
      <dgm:spPr/>
      <dgm:t>
        <a:bodyPr/>
        <a:lstStyle/>
        <a:p>
          <a:r>
            <a:rPr lang="en-US" b="1" dirty="0"/>
            <a:t>Load</a:t>
          </a:r>
          <a:r>
            <a:rPr lang="en-US" dirty="0"/>
            <a:t> and </a:t>
          </a:r>
          <a:r>
            <a:rPr lang="en-US" b="1" dirty="0"/>
            <a:t>prepare</a:t>
          </a:r>
          <a:r>
            <a:rPr lang="en-US" dirty="0"/>
            <a:t> your data</a:t>
          </a:r>
        </a:p>
      </dgm:t>
    </dgm:pt>
    <dgm:pt modelId="{83D8955E-1617-41FB-A494-99504087485B}" type="parTrans" cxnId="{A89A997A-483E-4D12-A5FD-51556C3D8DF3}">
      <dgm:prSet/>
      <dgm:spPr/>
      <dgm:t>
        <a:bodyPr/>
        <a:lstStyle/>
        <a:p>
          <a:endParaRPr lang="en-US"/>
        </a:p>
      </dgm:t>
    </dgm:pt>
    <dgm:pt modelId="{F84016BF-E74E-46EA-AF40-0F0A8A5DAD68}" type="sibTrans" cxnId="{A89A997A-483E-4D12-A5FD-51556C3D8DF3}">
      <dgm:prSet/>
      <dgm:spPr/>
      <dgm:t>
        <a:bodyPr/>
        <a:lstStyle/>
        <a:p>
          <a:endParaRPr lang="en-US"/>
        </a:p>
      </dgm:t>
    </dgm:pt>
    <dgm:pt modelId="{227FC243-1D0D-45A3-9F8F-C3746CB2B610}">
      <dgm:prSet phldrT="[Text]"/>
      <dgm:spPr/>
      <dgm:t>
        <a:bodyPr/>
        <a:lstStyle/>
        <a:p>
          <a:r>
            <a:rPr lang="en-US" dirty="0"/>
            <a:t>In “real life,” this always takes the most time!</a:t>
          </a:r>
        </a:p>
      </dgm:t>
    </dgm:pt>
    <dgm:pt modelId="{A49832C0-DFD6-459F-8F4F-4AEFD87BCC0E}" type="parTrans" cxnId="{C9DB99FA-B734-4AAF-94EC-E3575EE9BC20}">
      <dgm:prSet/>
      <dgm:spPr/>
      <dgm:t>
        <a:bodyPr/>
        <a:lstStyle/>
        <a:p>
          <a:endParaRPr lang="en-US"/>
        </a:p>
      </dgm:t>
    </dgm:pt>
    <dgm:pt modelId="{E1A1D32F-1A45-4342-9DB2-94313E742160}" type="sibTrans" cxnId="{C9DB99FA-B734-4AAF-94EC-E3575EE9BC20}">
      <dgm:prSet/>
      <dgm:spPr/>
      <dgm:t>
        <a:bodyPr/>
        <a:lstStyle/>
        <a:p>
          <a:endParaRPr lang="en-US"/>
        </a:p>
      </dgm:t>
    </dgm:pt>
    <dgm:pt modelId="{6A2EB716-CA14-48DE-B189-6318B15A2EA1}">
      <dgm:prSet phldrT="[Text]"/>
      <dgm:spPr/>
      <dgm:t>
        <a:bodyPr/>
        <a:lstStyle/>
        <a:p>
          <a:r>
            <a:rPr lang="en-US" dirty="0"/>
            <a:t>Create a </a:t>
          </a:r>
          <a:r>
            <a:rPr lang="en-US" b="1" dirty="0"/>
            <a:t>model object</a:t>
          </a:r>
          <a:r>
            <a:rPr lang="en-US" b="0" dirty="0"/>
            <a:t> using </a:t>
          </a:r>
          <a:r>
            <a:rPr lang="en-US" b="0" dirty="0">
              <a:latin typeface="Courier New" panose="02070309020205020404" pitchFamily="49" charset="0"/>
              <a:cs typeface="Courier New" panose="02070309020205020404" pitchFamily="49" charset="0"/>
            </a:rPr>
            <a:t>Sequential()</a:t>
          </a:r>
          <a:r>
            <a:rPr lang="en-US" b="0" dirty="0"/>
            <a:t>.</a:t>
          </a:r>
          <a:endParaRPr lang="en-US" dirty="0"/>
        </a:p>
      </dgm:t>
    </dgm:pt>
    <dgm:pt modelId="{B380BAB3-F2B7-4DB8-8FCD-979108C7835E}" type="parTrans" cxnId="{A455BD0A-4EB1-4F14-B4E6-11F15F9BD23A}">
      <dgm:prSet/>
      <dgm:spPr/>
      <dgm:t>
        <a:bodyPr/>
        <a:lstStyle/>
        <a:p>
          <a:endParaRPr lang="en-US"/>
        </a:p>
      </dgm:t>
    </dgm:pt>
    <dgm:pt modelId="{7ADF6058-2941-4E49-833F-78C89CF7090C}" type="sibTrans" cxnId="{A455BD0A-4EB1-4F14-B4E6-11F15F9BD23A}">
      <dgm:prSet/>
      <dgm:spPr/>
      <dgm:t>
        <a:bodyPr/>
        <a:lstStyle/>
        <a:p>
          <a:endParaRPr lang="en-US"/>
        </a:p>
      </dgm:t>
    </dgm:pt>
    <dgm:pt modelId="{A27ED8B8-03B4-451E-AAC3-77FFC0152CC6}">
      <dgm:prSet phldrT="[Text]"/>
      <dgm:spPr/>
      <dgm:t>
        <a:bodyPr/>
        <a:lstStyle/>
        <a:p>
          <a:r>
            <a:rPr lang="en-US" dirty="0"/>
            <a:t>Add the </a:t>
          </a:r>
          <a:r>
            <a:rPr lang="en-US" b="1" dirty="0"/>
            <a:t>layers</a:t>
          </a:r>
          <a:r>
            <a:rPr lang="en-US" b="0" dirty="0"/>
            <a:t> you desire. Specify layer properties as you go. We will use </a:t>
          </a:r>
          <a:r>
            <a:rPr lang="en-US" b="0" dirty="0">
              <a:latin typeface="Courier New" panose="02070309020205020404" pitchFamily="49" charset="0"/>
              <a:cs typeface="Courier New" panose="02070309020205020404" pitchFamily="49" charset="0"/>
            </a:rPr>
            <a:t>Dense()</a:t>
          </a:r>
          <a:r>
            <a:rPr lang="en-US" b="0" dirty="0"/>
            <a:t> layers.</a:t>
          </a:r>
          <a:endParaRPr lang="en-US" dirty="0"/>
        </a:p>
      </dgm:t>
    </dgm:pt>
    <dgm:pt modelId="{A60D1381-0F99-4862-9AC5-6E9EF1CF2E51}" type="parTrans" cxnId="{E67EFB9B-AC02-4800-9CA1-348EA871DC3E}">
      <dgm:prSet/>
      <dgm:spPr/>
      <dgm:t>
        <a:bodyPr/>
        <a:lstStyle/>
        <a:p>
          <a:endParaRPr lang="en-US"/>
        </a:p>
      </dgm:t>
    </dgm:pt>
    <dgm:pt modelId="{2F8112FE-732C-4DD5-B1CB-7211CA59B2D7}" type="sibTrans" cxnId="{E67EFB9B-AC02-4800-9CA1-348EA871DC3E}">
      <dgm:prSet/>
      <dgm:spPr/>
      <dgm:t>
        <a:bodyPr/>
        <a:lstStyle/>
        <a:p>
          <a:endParaRPr lang="en-US"/>
        </a:p>
      </dgm:t>
    </dgm:pt>
    <dgm:pt modelId="{FB15A4F5-B7C0-433B-B2A7-5A4B93324AC6}">
      <dgm:prSet phldrT="[Text]"/>
      <dgm:spPr/>
      <dgm:t>
        <a:bodyPr/>
        <a:lstStyle/>
        <a:p>
          <a:r>
            <a:rPr lang="en-US" dirty="0"/>
            <a:t>(4)</a:t>
          </a:r>
        </a:p>
      </dgm:t>
    </dgm:pt>
    <dgm:pt modelId="{2F18C925-7F97-4F7E-B271-D70FEA3FECAD}" type="parTrans" cxnId="{82CA3373-87A7-4609-ACDC-200307067A24}">
      <dgm:prSet/>
      <dgm:spPr/>
      <dgm:t>
        <a:bodyPr/>
        <a:lstStyle/>
        <a:p>
          <a:endParaRPr lang="en-US"/>
        </a:p>
      </dgm:t>
    </dgm:pt>
    <dgm:pt modelId="{C5940FBE-16BE-4163-BF5E-0EE1CA0D160D}" type="sibTrans" cxnId="{82CA3373-87A7-4609-ACDC-200307067A24}">
      <dgm:prSet/>
      <dgm:spPr/>
      <dgm:t>
        <a:bodyPr/>
        <a:lstStyle/>
        <a:p>
          <a:endParaRPr lang="en-US"/>
        </a:p>
      </dgm:t>
    </dgm:pt>
    <dgm:pt modelId="{672D4BB5-BA1D-4DC3-8C72-A60784DF1BB1}">
      <dgm:prSet phldrT="[Text]"/>
      <dgm:spPr/>
      <dgm:t>
        <a:bodyPr/>
        <a:lstStyle/>
        <a:p>
          <a:r>
            <a:rPr lang="en-US" dirty="0"/>
            <a:t>(5)</a:t>
          </a:r>
        </a:p>
      </dgm:t>
    </dgm:pt>
    <dgm:pt modelId="{00FE2173-5172-476A-9B95-7F83D435BB75}" type="parTrans" cxnId="{915EEA45-16D4-4F93-A74A-A90B43307049}">
      <dgm:prSet/>
      <dgm:spPr/>
      <dgm:t>
        <a:bodyPr/>
        <a:lstStyle/>
        <a:p>
          <a:endParaRPr lang="en-US"/>
        </a:p>
      </dgm:t>
    </dgm:pt>
    <dgm:pt modelId="{6891A08C-CE4A-4262-8C6B-4FF3F2A0CD6E}" type="sibTrans" cxnId="{915EEA45-16D4-4F93-A74A-A90B43307049}">
      <dgm:prSet/>
      <dgm:spPr/>
      <dgm:t>
        <a:bodyPr/>
        <a:lstStyle/>
        <a:p>
          <a:endParaRPr lang="en-US"/>
        </a:p>
      </dgm:t>
    </dgm:pt>
    <dgm:pt modelId="{DD0849B1-2DB5-4839-83A6-C7F791EE28E5}">
      <dgm:prSet phldrT="[Text]"/>
      <dgm:spPr/>
      <dgm:t>
        <a:bodyPr/>
        <a:lstStyle/>
        <a:p>
          <a:r>
            <a:rPr lang="en-US" dirty="0"/>
            <a:t>(6)</a:t>
          </a:r>
        </a:p>
      </dgm:t>
    </dgm:pt>
    <dgm:pt modelId="{C507D03E-2955-492F-9FA4-2E4BEC2B8BF4}" type="parTrans" cxnId="{A9388E6F-148C-42D0-9375-E9122549066E}">
      <dgm:prSet/>
      <dgm:spPr/>
      <dgm:t>
        <a:bodyPr/>
        <a:lstStyle/>
        <a:p>
          <a:endParaRPr lang="en-US"/>
        </a:p>
      </dgm:t>
    </dgm:pt>
    <dgm:pt modelId="{A5F9FE2E-412B-4BF3-B999-A82AC7E616E5}" type="sibTrans" cxnId="{A9388E6F-148C-42D0-9375-E9122549066E}">
      <dgm:prSet/>
      <dgm:spPr/>
      <dgm:t>
        <a:bodyPr/>
        <a:lstStyle/>
        <a:p>
          <a:endParaRPr lang="en-US"/>
        </a:p>
      </dgm:t>
    </dgm:pt>
    <dgm:pt modelId="{5CC8F549-D566-4907-B7C1-A8B773DE3E05}">
      <dgm:prSet phldrT="[Text]"/>
      <dgm:spPr/>
      <dgm:t>
        <a:bodyPr/>
        <a:lstStyle/>
        <a:p>
          <a:r>
            <a:rPr lang="en-US" dirty="0"/>
            <a:t>(7)</a:t>
          </a:r>
        </a:p>
      </dgm:t>
    </dgm:pt>
    <dgm:pt modelId="{D415D3A1-EA76-4724-9650-6DB0ED9B8401}" type="parTrans" cxnId="{67566B54-B3C0-410E-8D19-DCC77B34FCAD}">
      <dgm:prSet/>
      <dgm:spPr/>
      <dgm:t>
        <a:bodyPr/>
        <a:lstStyle/>
        <a:p>
          <a:endParaRPr lang="en-US"/>
        </a:p>
      </dgm:t>
    </dgm:pt>
    <dgm:pt modelId="{FA040097-CEF9-41A8-8701-635BE7A742D6}" type="sibTrans" cxnId="{67566B54-B3C0-410E-8D19-DCC77B34FCAD}">
      <dgm:prSet/>
      <dgm:spPr/>
      <dgm:t>
        <a:bodyPr/>
        <a:lstStyle/>
        <a:p>
          <a:endParaRPr lang="en-US"/>
        </a:p>
      </dgm:t>
    </dgm:pt>
    <dgm:pt modelId="{FFEAE888-F080-4AFF-A6DD-883FAC409B7E}">
      <dgm:prSet phldrT="[Text]"/>
      <dgm:spPr/>
      <dgm:t>
        <a:bodyPr/>
        <a:lstStyle/>
        <a:p>
          <a:r>
            <a:rPr lang="en-US" dirty="0"/>
            <a:t>Add an </a:t>
          </a:r>
          <a:r>
            <a:rPr lang="en-US" b="1" dirty="0"/>
            <a:t>output</a:t>
          </a:r>
          <a:r>
            <a:rPr lang="en-US" dirty="0"/>
            <a:t> layer.</a:t>
          </a:r>
        </a:p>
      </dgm:t>
    </dgm:pt>
    <dgm:pt modelId="{52BA6526-3B1B-4E55-8EFA-2543129ABEE1}" type="parTrans" cxnId="{29E3B179-A374-4223-B31E-FF2643ED7C3C}">
      <dgm:prSet/>
      <dgm:spPr/>
      <dgm:t>
        <a:bodyPr/>
        <a:lstStyle/>
        <a:p>
          <a:endParaRPr lang="en-US"/>
        </a:p>
      </dgm:t>
    </dgm:pt>
    <dgm:pt modelId="{20C651C7-04CE-43CA-9F67-62232FE582B6}" type="sibTrans" cxnId="{29E3B179-A374-4223-B31E-FF2643ED7C3C}">
      <dgm:prSet/>
      <dgm:spPr/>
      <dgm:t>
        <a:bodyPr/>
        <a:lstStyle/>
        <a:p>
          <a:endParaRPr lang="en-US"/>
        </a:p>
      </dgm:t>
    </dgm:pt>
    <dgm:pt modelId="{44EE09A1-E8EC-457E-8ABB-1EEAC319DD35}">
      <dgm:prSet phldrT="[Text]"/>
      <dgm:spPr/>
      <dgm:t>
        <a:bodyPr/>
        <a:lstStyle/>
        <a:p>
          <a:r>
            <a:rPr lang="en-US" dirty="0"/>
            <a:t>Remember that the dimension should match that of the response, and the activation function should match.</a:t>
          </a:r>
        </a:p>
      </dgm:t>
    </dgm:pt>
    <dgm:pt modelId="{E53C5B25-3F47-446E-A0C2-F40E9E8BC2EF}" type="parTrans" cxnId="{160F45EB-2F79-40AF-9BAA-E3D6072FC46E}">
      <dgm:prSet/>
      <dgm:spPr/>
      <dgm:t>
        <a:bodyPr/>
        <a:lstStyle/>
        <a:p>
          <a:endParaRPr lang="en-US"/>
        </a:p>
      </dgm:t>
    </dgm:pt>
    <dgm:pt modelId="{3BB215FB-05CA-415A-B9DE-789A2BD2B245}" type="sibTrans" cxnId="{160F45EB-2F79-40AF-9BAA-E3D6072FC46E}">
      <dgm:prSet/>
      <dgm:spPr/>
      <dgm:t>
        <a:bodyPr/>
        <a:lstStyle/>
        <a:p>
          <a:endParaRPr lang="en-US"/>
        </a:p>
      </dgm:t>
    </dgm:pt>
    <dgm:pt modelId="{CA86D68F-08FC-4DFD-AB8C-9BC9A5F5BBA3}">
      <dgm:prSet phldrT="[Text]"/>
      <dgm:spPr/>
      <dgm:t>
        <a:bodyPr/>
        <a:lstStyle/>
        <a:p>
          <a:r>
            <a:rPr lang="en-US" dirty="0"/>
            <a:t>Again, use </a:t>
          </a:r>
          <a:r>
            <a:rPr lang="en-US" dirty="0">
              <a:latin typeface="Courier New" panose="02070309020205020404" pitchFamily="49" charset="0"/>
              <a:cs typeface="Courier New" panose="02070309020205020404" pitchFamily="49" charset="0"/>
            </a:rPr>
            <a:t>Dense()</a:t>
          </a:r>
          <a:r>
            <a:rPr lang="en-US" dirty="0"/>
            <a:t>.</a:t>
          </a:r>
        </a:p>
      </dgm:t>
    </dgm:pt>
    <dgm:pt modelId="{F5A93D55-7D99-49D1-B660-9C164F5D51D9}" type="parTrans" cxnId="{3C8A3BC9-DAAA-47A2-89EA-BA457469801F}">
      <dgm:prSet/>
      <dgm:spPr/>
      <dgm:t>
        <a:bodyPr/>
        <a:lstStyle/>
        <a:p>
          <a:endParaRPr lang="en-US"/>
        </a:p>
      </dgm:t>
    </dgm:pt>
    <dgm:pt modelId="{A3A2290D-91AF-4A7E-8F29-E3108CBA0223}" type="sibTrans" cxnId="{3C8A3BC9-DAAA-47A2-89EA-BA457469801F}">
      <dgm:prSet/>
      <dgm:spPr/>
      <dgm:t>
        <a:bodyPr/>
        <a:lstStyle/>
        <a:p>
          <a:endParaRPr lang="en-US"/>
        </a:p>
      </dgm:t>
    </dgm:pt>
    <dgm:pt modelId="{FA73191B-894E-4CBC-8CDD-18DFBE1F0179}">
      <dgm:prSet phldrT="[Text]"/>
      <dgm:spPr/>
      <dgm:t>
        <a:bodyPr/>
        <a:lstStyle/>
        <a:p>
          <a:r>
            <a:rPr lang="en-US" b="1" dirty="0"/>
            <a:t>Compile</a:t>
          </a:r>
          <a:r>
            <a:rPr lang="en-US" b="0" dirty="0"/>
            <a:t> your model.</a:t>
          </a:r>
          <a:endParaRPr lang="en-US" b="1" dirty="0"/>
        </a:p>
      </dgm:t>
    </dgm:pt>
    <dgm:pt modelId="{314BE9BB-D5BD-4528-B0F0-8104C912309E}" type="parTrans" cxnId="{160AA5E8-1D91-428C-85AC-07FCE6493C86}">
      <dgm:prSet/>
      <dgm:spPr/>
      <dgm:t>
        <a:bodyPr/>
        <a:lstStyle/>
        <a:p>
          <a:endParaRPr lang="en-US"/>
        </a:p>
      </dgm:t>
    </dgm:pt>
    <dgm:pt modelId="{DC17725E-213B-4638-B0FA-BDF9A330417E}" type="sibTrans" cxnId="{160AA5E8-1D91-428C-85AC-07FCE6493C86}">
      <dgm:prSet/>
      <dgm:spPr/>
      <dgm:t>
        <a:bodyPr/>
        <a:lstStyle/>
        <a:p>
          <a:endParaRPr lang="en-US"/>
        </a:p>
      </dgm:t>
    </dgm:pt>
    <dgm:pt modelId="{F44C1E05-2F2C-4284-9D23-1C2569B732BF}">
      <dgm:prSet phldrT="[Text]"/>
      <dgm:spPr/>
      <dgm:t>
        <a:bodyPr/>
        <a:lstStyle/>
        <a:p>
          <a:r>
            <a:rPr lang="en-US" b="0" dirty="0"/>
            <a:t>Specify</a:t>
          </a:r>
          <a:r>
            <a:rPr lang="en-US" b="1" dirty="0"/>
            <a:t> </a:t>
          </a:r>
          <a:r>
            <a:rPr lang="en-US" b="0" dirty="0"/>
            <a:t>the</a:t>
          </a:r>
          <a:r>
            <a:rPr lang="en-US" b="1" dirty="0"/>
            <a:t> loss function </a:t>
          </a:r>
          <a:r>
            <a:rPr lang="en-US" b="0" dirty="0"/>
            <a:t>and</a:t>
          </a:r>
          <a:r>
            <a:rPr lang="en-US" b="1" dirty="0"/>
            <a:t> optimizer.</a:t>
          </a:r>
        </a:p>
      </dgm:t>
    </dgm:pt>
    <dgm:pt modelId="{45433A40-7661-471D-AA20-72AE9D8C3EDC}" type="parTrans" cxnId="{565C4BAE-BF47-47B8-8EF2-496E6733C6C9}">
      <dgm:prSet/>
      <dgm:spPr/>
      <dgm:t>
        <a:bodyPr/>
        <a:lstStyle/>
        <a:p>
          <a:endParaRPr lang="en-US"/>
        </a:p>
      </dgm:t>
    </dgm:pt>
    <dgm:pt modelId="{2E64A29F-93BC-4B5D-B6D2-442F3021CB3C}" type="sibTrans" cxnId="{565C4BAE-BF47-47B8-8EF2-496E6733C6C9}">
      <dgm:prSet/>
      <dgm:spPr/>
      <dgm:t>
        <a:bodyPr/>
        <a:lstStyle/>
        <a:p>
          <a:endParaRPr lang="en-US"/>
        </a:p>
      </dgm:t>
    </dgm:pt>
    <dgm:pt modelId="{25C32F60-199C-4C24-B102-3872186E6E97}">
      <dgm:prSet phldrT="[Text]"/>
      <dgm:spPr/>
      <dgm:t>
        <a:bodyPr/>
        <a:lstStyle/>
        <a:p>
          <a:r>
            <a:rPr lang="en-US" b="1" dirty="0"/>
            <a:t>Fit</a:t>
          </a:r>
          <a:r>
            <a:rPr lang="en-US" b="0" dirty="0"/>
            <a:t> your model to data.</a:t>
          </a:r>
          <a:endParaRPr lang="en-US" b="1" dirty="0"/>
        </a:p>
      </dgm:t>
    </dgm:pt>
    <dgm:pt modelId="{1B2AAF3E-4F03-4119-B7EA-F4B5F6FE992C}" type="parTrans" cxnId="{3687C76D-BDE3-4C5F-8E5F-78F876F97EC6}">
      <dgm:prSet/>
      <dgm:spPr/>
      <dgm:t>
        <a:bodyPr/>
        <a:lstStyle/>
        <a:p>
          <a:endParaRPr lang="en-US"/>
        </a:p>
      </dgm:t>
    </dgm:pt>
    <dgm:pt modelId="{DBB7E999-6897-4BD0-9FCD-DCD383C0B167}" type="sibTrans" cxnId="{3687C76D-BDE3-4C5F-8E5F-78F876F97EC6}">
      <dgm:prSet/>
      <dgm:spPr/>
      <dgm:t>
        <a:bodyPr/>
        <a:lstStyle/>
        <a:p>
          <a:endParaRPr lang="en-US"/>
        </a:p>
      </dgm:t>
    </dgm:pt>
    <dgm:pt modelId="{02813E82-DA78-42ED-89A2-5D4AD1EF8F9A}">
      <dgm:prSet phldrT="[Text]"/>
      <dgm:spPr/>
      <dgm:t>
        <a:bodyPr/>
        <a:lstStyle/>
        <a:p>
          <a:r>
            <a:rPr lang="en-US" b="0" dirty="0"/>
            <a:t>Various options are available.</a:t>
          </a:r>
        </a:p>
      </dgm:t>
    </dgm:pt>
    <dgm:pt modelId="{7ACF6C86-38A7-4F21-AEF3-DDA41EC92B2B}" type="parTrans" cxnId="{5D3B261B-ADAC-43B0-9A38-F917D1E60D41}">
      <dgm:prSet/>
      <dgm:spPr/>
      <dgm:t>
        <a:bodyPr/>
        <a:lstStyle/>
        <a:p>
          <a:endParaRPr lang="en-US"/>
        </a:p>
      </dgm:t>
    </dgm:pt>
    <dgm:pt modelId="{86F34DB6-E3B6-4192-89D7-9E5458C41815}" type="sibTrans" cxnId="{5D3B261B-ADAC-43B0-9A38-F917D1E60D41}">
      <dgm:prSet/>
      <dgm:spPr/>
      <dgm:t>
        <a:bodyPr/>
        <a:lstStyle/>
        <a:p>
          <a:endParaRPr lang="en-US"/>
        </a:p>
      </dgm:t>
    </dgm:pt>
    <dgm:pt modelId="{2DF116A0-5CB7-4C6B-AE8F-063653630BB8}">
      <dgm:prSet phldrT="[Text]"/>
      <dgm:spPr/>
      <dgm:t>
        <a:bodyPr/>
        <a:lstStyle/>
        <a:p>
          <a:r>
            <a:rPr lang="en-US" dirty="0"/>
            <a:t>Examine the training curve and </a:t>
          </a:r>
          <a:r>
            <a:rPr lang="en-US" b="1" dirty="0"/>
            <a:t>evaluate</a:t>
          </a:r>
          <a:r>
            <a:rPr lang="en-US" b="0" dirty="0"/>
            <a:t> model performance.</a:t>
          </a:r>
          <a:endParaRPr lang="en-US" dirty="0"/>
        </a:p>
      </dgm:t>
    </dgm:pt>
    <dgm:pt modelId="{14133A7F-7F7B-4C5C-B0FB-F53DC3882BD4}" type="parTrans" cxnId="{BAD16ECF-D92F-4024-BA42-8B51A09B7B5C}">
      <dgm:prSet/>
      <dgm:spPr/>
      <dgm:t>
        <a:bodyPr/>
        <a:lstStyle/>
        <a:p>
          <a:endParaRPr lang="en-US"/>
        </a:p>
      </dgm:t>
    </dgm:pt>
    <dgm:pt modelId="{35039045-ACA6-477F-931E-78EC5C7B07DF}" type="sibTrans" cxnId="{BAD16ECF-D92F-4024-BA42-8B51A09B7B5C}">
      <dgm:prSet/>
      <dgm:spPr/>
      <dgm:t>
        <a:bodyPr/>
        <a:lstStyle/>
        <a:p>
          <a:endParaRPr lang="en-US"/>
        </a:p>
      </dgm:t>
    </dgm:pt>
    <dgm:pt modelId="{B747A055-A2A4-4FD2-865F-287438F2367A}">
      <dgm:prSet phldrT="[Text]"/>
      <dgm:spPr/>
      <dgm:t>
        <a:bodyPr/>
        <a:lstStyle/>
        <a:p>
          <a:r>
            <a:rPr lang="en-US" dirty="0"/>
            <a:t>Adjust your model, and </a:t>
          </a:r>
          <a:r>
            <a:rPr lang="en-US" b="1" dirty="0"/>
            <a:t>repeat</a:t>
          </a:r>
          <a:r>
            <a:rPr lang="en-US" b="0" dirty="0"/>
            <a:t> as necessary.</a:t>
          </a:r>
          <a:endParaRPr lang="en-US" dirty="0"/>
        </a:p>
      </dgm:t>
    </dgm:pt>
    <dgm:pt modelId="{54B97D23-70C8-4357-B5DE-ED9E43903BD6}" type="parTrans" cxnId="{49E6CF9C-EC34-4EAA-8A5B-61705009FBF1}">
      <dgm:prSet/>
      <dgm:spPr/>
      <dgm:t>
        <a:bodyPr/>
        <a:lstStyle/>
        <a:p>
          <a:endParaRPr lang="en-US"/>
        </a:p>
      </dgm:t>
    </dgm:pt>
    <dgm:pt modelId="{28C5E2AA-B3BC-47E1-938C-AEC3260E7EA0}" type="sibTrans" cxnId="{49E6CF9C-EC34-4EAA-8A5B-61705009FBF1}">
      <dgm:prSet/>
      <dgm:spPr/>
      <dgm:t>
        <a:bodyPr/>
        <a:lstStyle/>
        <a:p>
          <a:endParaRPr lang="en-US"/>
        </a:p>
      </dgm:t>
    </dgm:pt>
    <dgm:pt modelId="{3B357DA3-C267-4763-A4E6-835A34A60D22}">
      <dgm:prSet phldrT="[Text]"/>
      <dgm:spPr/>
      <dgm:t>
        <a:bodyPr/>
        <a:lstStyle/>
        <a:p>
          <a:r>
            <a:rPr lang="en-US" dirty="0"/>
            <a:t>(8)</a:t>
          </a:r>
        </a:p>
      </dgm:t>
    </dgm:pt>
    <dgm:pt modelId="{84213FBC-487D-4953-8369-F3A9B95AF6AA}" type="parTrans" cxnId="{F8356818-A377-47CA-A1BC-3E83428C9402}">
      <dgm:prSet/>
      <dgm:spPr/>
      <dgm:t>
        <a:bodyPr/>
        <a:lstStyle/>
        <a:p>
          <a:endParaRPr lang="en-US"/>
        </a:p>
      </dgm:t>
    </dgm:pt>
    <dgm:pt modelId="{88F716A0-8695-493D-A035-6BEA1C2C319D}" type="sibTrans" cxnId="{F8356818-A377-47CA-A1BC-3E83428C9402}">
      <dgm:prSet/>
      <dgm:spPr/>
      <dgm:t>
        <a:bodyPr/>
        <a:lstStyle/>
        <a:p>
          <a:endParaRPr lang="en-US"/>
        </a:p>
      </dgm:t>
    </dgm:pt>
    <dgm:pt modelId="{4CB4D716-5145-48C6-90C3-CEEF1133A12D}" type="pres">
      <dgm:prSet presAssocID="{BF7C28F4-6686-44AD-BAC1-CD522876EA4B}" presName="diagram" presStyleCnt="0">
        <dgm:presLayoutVars>
          <dgm:dir/>
          <dgm:animLvl val="lvl"/>
          <dgm:resizeHandles val="exact"/>
        </dgm:presLayoutVars>
      </dgm:prSet>
      <dgm:spPr/>
    </dgm:pt>
    <dgm:pt modelId="{C8AE9D08-2B94-4029-A40C-9226639E92D1}" type="pres">
      <dgm:prSet presAssocID="{A16E149E-FAFD-4B0C-9A76-03ED1A7718A0}" presName="compNode" presStyleCnt="0"/>
      <dgm:spPr/>
    </dgm:pt>
    <dgm:pt modelId="{0B2D2E77-B1F3-429A-84C5-6113BE3957C8}" type="pres">
      <dgm:prSet presAssocID="{A16E149E-FAFD-4B0C-9A76-03ED1A7718A0}" presName="childRect" presStyleLbl="bgAcc1" presStyleIdx="0" presStyleCnt="8">
        <dgm:presLayoutVars>
          <dgm:bulletEnabled val="1"/>
        </dgm:presLayoutVars>
      </dgm:prSet>
      <dgm:spPr/>
    </dgm:pt>
    <dgm:pt modelId="{920E73F4-5DEF-4AD3-9C5B-1212102ECEAD}" type="pres">
      <dgm:prSet presAssocID="{A16E149E-FAFD-4B0C-9A76-03ED1A7718A0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7F8C6489-66FE-4739-9CD6-8E192C5E7E5B}" type="pres">
      <dgm:prSet presAssocID="{A16E149E-FAFD-4B0C-9A76-03ED1A7718A0}" presName="parentRect" presStyleLbl="alignNode1" presStyleIdx="0" presStyleCnt="8"/>
      <dgm:spPr/>
    </dgm:pt>
    <dgm:pt modelId="{AD191626-1F2E-48A5-BD8B-358782E32026}" type="pres">
      <dgm:prSet presAssocID="{A16E149E-FAFD-4B0C-9A76-03ED1A7718A0}" presName="adorn" presStyleLbl="fgAccFollowNode1" presStyleIdx="0" presStyleCnt="8"/>
      <dgm:spPr/>
    </dgm:pt>
    <dgm:pt modelId="{A19BEB74-3079-4ECC-9A0D-61F2F5DE7972}" type="pres">
      <dgm:prSet presAssocID="{67E90CC0-D74F-469F-A559-272ACC6631F6}" presName="sibTrans" presStyleLbl="sibTrans2D1" presStyleIdx="0" presStyleCnt="0"/>
      <dgm:spPr/>
    </dgm:pt>
    <dgm:pt modelId="{4DC03984-2D3A-453F-A7B7-F839B9C7701B}" type="pres">
      <dgm:prSet presAssocID="{AC26A392-6A39-443C-86EC-F296CD7DF47E}" presName="compNode" presStyleCnt="0"/>
      <dgm:spPr/>
    </dgm:pt>
    <dgm:pt modelId="{E74E33DE-B2F6-4A1F-A3BB-9F464C0263D1}" type="pres">
      <dgm:prSet presAssocID="{AC26A392-6A39-443C-86EC-F296CD7DF47E}" presName="childRect" presStyleLbl="bgAcc1" presStyleIdx="1" presStyleCnt="8">
        <dgm:presLayoutVars>
          <dgm:bulletEnabled val="1"/>
        </dgm:presLayoutVars>
      </dgm:prSet>
      <dgm:spPr/>
    </dgm:pt>
    <dgm:pt modelId="{7F9657A5-30E8-410F-9F79-26B322E372F7}" type="pres">
      <dgm:prSet presAssocID="{AC26A392-6A39-443C-86EC-F296CD7DF47E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E5A4814A-ADEB-4B84-B166-91F81508D1AC}" type="pres">
      <dgm:prSet presAssocID="{AC26A392-6A39-443C-86EC-F296CD7DF47E}" presName="parentRect" presStyleLbl="alignNode1" presStyleIdx="1" presStyleCnt="8"/>
      <dgm:spPr/>
    </dgm:pt>
    <dgm:pt modelId="{7C85B51B-0E49-4AC2-8C03-688B7CDFB3D9}" type="pres">
      <dgm:prSet presAssocID="{AC26A392-6A39-443C-86EC-F296CD7DF47E}" presName="adorn" presStyleLbl="fgAccFollowNode1" presStyleIdx="1" presStyleCnt="8"/>
      <dgm:spPr/>
    </dgm:pt>
    <dgm:pt modelId="{64A3578D-78C0-4A6D-8795-B8111FDA69EC}" type="pres">
      <dgm:prSet presAssocID="{0C24F63D-AA55-4D3D-9BD1-5F14823AAF2C}" presName="sibTrans" presStyleLbl="sibTrans2D1" presStyleIdx="0" presStyleCnt="0"/>
      <dgm:spPr/>
    </dgm:pt>
    <dgm:pt modelId="{F74DA166-7AA0-404B-BFA3-DB1BFE587340}" type="pres">
      <dgm:prSet presAssocID="{C3853A97-DDAD-4156-9394-9E25EE553F31}" presName="compNode" presStyleCnt="0"/>
      <dgm:spPr/>
    </dgm:pt>
    <dgm:pt modelId="{0D2AE2E6-F2E3-4508-B61E-51E580C320A1}" type="pres">
      <dgm:prSet presAssocID="{C3853A97-DDAD-4156-9394-9E25EE553F31}" presName="childRect" presStyleLbl="bgAcc1" presStyleIdx="2" presStyleCnt="8">
        <dgm:presLayoutVars>
          <dgm:bulletEnabled val="1"/>
        </dgm:presLayoutVars>
      </dgm:prSet>
      <dgm:spPr/>
    </dgm:pt>
    <dgm:pt modelId="{F7D4AFBC-6276-4E63-AEB3-53DB6F0CBF2F}" type="pres">
      <dgm:prSet presAssocID="{C3853A97-DDAD-4156-9394-9E25EE553F31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9FA7DCD4-A927-4FB4-B18B-5FB8A7658A66}" type="pres">
      <dgm:prSet presAssocID="{C3853A97-DDAD-4156-9394-9E25EE553F31}" presName="parentRect" presStyleLbl="alignNode1" presStyleIdx="2" presStyleCnt="8"/>
      <dgm:spPr/>
    </dgm:pt>
    <dgm:pt modelId="{9F55A95C-BACA-487E-A692-D9DB3A6DA389}" type="pres">
      <dgm:prSet presAssocID="{C3853A97-DDAD-4156-9394-9E25EE553F31}" presName="adorn" presStyleLbl="fgAccFollowNode1" presStyleIdx="2" presStyleCnt="8"/>
      <dgm:spPr/>
    </dgm:pt>
    <dgm:pt modelId="{1BB8A46C-A316-45D7-BE58-8C9369AF1D86}" type="pres">
      <dgm:prSet presAssocID="{245B8D56-325F-4ED1-A6D9-86C01EAB5169}" presName="sibTrans" presStyleLbl="sibTrans2D1" presStyleIdx="0" presStyleCnt="0"/>
      <dgm:spPr/>
    </dgm:pt>
    <dgm:pt modelId="{AEE58D18-69C3-4CCE-B52B-53D137F9CFCD}" type="pres">
      <dgm:prSet presAssocID="{FB15A4F5-B7C0-433B-B2A7-5A4B93324AC6}" presName="compNode" presStyleCnt="0"/>
      <dgm:spPr/>
    </dgm:pt>
    <dgm:pt modelId="{527BB31D-EB28-4A4F-948C-0BC7016475DB}" type="pres">
      <dgm:prSet presAssocID="{FB15A4F5-B7C0-433B-B2A7-5A4B93324AC6}" presName="childRect" presStyleLbl="bgAcc1" presStyleIdx="3" presStyleCnt="8">
        <dgm:presLayoutVars>
          <dgm:bulletEnabled val="1"/>
        </dgm:presLayoutVars>
      </dgm:prSet>
      <dgm:spPr/>
    </dgm:pt>
    <dgm:pt modelId="{81C4EA46-82A6-4426-98F8-FEF0A4067452}" type="pres">
      <dgm:prSet presAssocID="{FB15A4F5-B7C0-433B-B2A7-5A4B93324AC6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5BB8A5C0-8BBB-4C12-B919-A2032FB7107B}" type="pres">
      <dgm:prSet presAssocID="{FB15A4F5-B7C0-433B-B2A7-5A4B93324AC6}" presName="parentRect" presStyleLbl="alignNode1" presStyleIdx="3" presStyleCnt="8"/>
      <dgm:spPr/>
    </dgm:pt>
    <dgm:pt modelId="{5BB3EFC8-463D-4A6E-8B1D-B3B8D2E234DD}" type="pres">
      <dgm:prSet presAssocID="{FB15A4F5-B7C0-433B-B2A7-5A4B93324AC6}" presName="adorn" presStyleLbl="fgAccFollowNode1" presStyleIdx="3" presStyleCnt="8"/>
      <dgm:spPr/>
    </dgm:pt>
    <dgm:pt modelId="{42105975-ABFE-43EB-BB9F-124ED83F4189}" type="pres">
      <dgm:prSet presAssocID="{C5940FBE-16BE-4163-BF5E-0EE1CA0D160D}" presName="sibTrans" presStyleLbl="sibTrans2D1" presStyleIdx="0" presStyleCnt="0"/>
      <dgm:spPr/>
    </dgm:pt>
    <dgm:pt modelId="{626C690A-8B67-467B-83C3-A8EF002F13B8}" type="pres">
      <dgm:prSet presAssocID="{672D4BB5-BA1D-4DC3-8C72-A60784DF1BB1}" presName="compNode" presStyleCnt="0"/>
      <dgm:spPr/>
    </dgm:pt>
    <dgm:pt modelId="{3AF251F9-15C9-44D9-BEF9-5F3EB8777040}" type="pres">
      <dgm:prSet presAssocID="{672D4BB5-BA1D-4DC3-8C72-A60784DF1BB1}" presName="childRect" presStyleLbl="bgAcc1" presStyleIdx="4" presStyleCnt="8">
        <dgm:presLayoutVars>
          <dgm:bulletEnabled val="1"/>
        </dgm:presLayoutVars>
      </dgm:prSet>
      <dgm:spPr/>
    </dgm:pt>
    <dgm:pt modelId="{3EC611D4-72C5-413C-B9F1-10829550E260}" type="pres">
      <dgm:prSet presAssocID="{672D4BB5-BA1D-4DC3-8C72-A60784DF1BB1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CBED598B-CC45-46F7-87A9-66A8BBA54759}" type="pres">
      <dgm:prSet presAssocID="{672D4BB5-BA1D-4DC3-8C72-A60784DF1BB1}" presName="parentRect" presStyleLbl="alignNode1" presStyleIdx="4" presStyleCnt="8"/>
      <dgm:spPr/>
    </dgm:pt>
    <dgm:pt modelId="{21C499E3-FE1E-4B74-A0E9-39EFE5CF134E}" type="pres">
      <dgm:prSet presAssocID="{672D4BB5-BA1D-4DC3-8C72-A60784DF1BB1}" presName="adorn" presStyleLbl="fgAccFollowNode1" presStyleIdx="4" presStyleCnt="8"/>
      <dgm:spPr/>
    </dgm:pt>
    <dgm:pt modelId="{2B9ACC0A-0762-4BD1-84BD-6BFA131D6489}" type="pres">
      <dgm:prSet presAssocID="{6891A08C-CE4A-4262-8C6B-4FF3F2A0CD6E}" presName="sibTrans" presStyleLbl="sibTrans2D1" presStyleIdx="0" presStyleCnt="0"/>
      <dgm:spPr/>
    </dgm:pt>
    <dgm:pt modelId="{9FF6EB77-593A-4749-973C-CF48AB4790A0}" type="pres">
      <dgm:prSet presAssocID="{DD0849B1-2DB5-4839-83A6-C7F791EE28E5}" presName="compNode" presStyleCnt="0"/>
      <dgm:spPr/>
    </dgm:pt>
    <dgm:pt modelId="{725265CF-A205-4F9D-A341-29605103E467}" type="pres">
      <dgm:prSet presAssocID="{DD0849B1-2DB5-4839-83A6-C7F791EE28E5}" presName="childRect" presStyleLbl="bgAcc1" presStyleIdx="5" presStyleCnt="8">
        <dgm:presLayoutVars>
          <dgm:bulletEnabled val="1"/>
        </dgm:presLayoutVars>
      </dgm:prSet>
      <dgm:spPr/>
    </dgm:pt>
    <dgm:pt modelId="{C2A8A471-D8BD-4EE3-B5D9-82A069552241}" type="pres">
      <dgm:prSet presAssocID="{DD0849B1-2DB5-4839-83A6-C7F791EE28E5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79823AA2-8715-4C3E-B24F-E8C91E868BF2}" type="pres">
      <dgm:prSet presAssocID="{DD0849B1-2DB5-4839-83A6-C7F791EE28E5}" presName="parentRect" presStyleLbl="alignNode1" presStyleIdx="5" presStyleCnt="8"/>
      <dgm:spPr/>
    </dgm:pt>
    <dgm:pt modelId="{6139914F-9946-481E-977E-D877E090932B}" type="pres">
      <dgm:prSet presAssocID="{DD0849B1-2DB5-4839-83A6-C7F791EE28E5}" presName="adorn" presStyleLbl="fgAccFollowNode1" presStyleIdx="5" presStyleCnt="8"/>
      <dgm:spPr/>
    </dgm:pt>
    <dgm:pt modelId="{FBE70AEB-0279-4B3C-AFF1-95EF0A20087F}" type="pres">
      <dgm:prSet presAssocID="{A5F9FE2E-412B-4BF3-B999-A82AC7E616E5}" presName="sibTrans" presStyleLbl="sibTrans2D1" presStyleIdx="0" presStyleCnt="0"/>
      <dgm:spPr/>
    </dgm:pt>
    <dgm:pt modelId="{593D7418-7DF4-4B0F-927C-ED9F90EACB4E}" type="pres">
      <dgm:prSet presAssocID="{5CC8F549-D566-4907-B7C1-A8B773DE3E05}" presName="compNode" presStyleCnt="0"/>
      <dgm:spPr/>
    </dgm:pt>
    <dgm:pt modelId="{356B7FE5-61D1-400C-9C70-72972146D0A6}" type="pres">
      <dgm:prSet presAssocID="{5CC8F549-D566-4907-B7C1-A8B773DE3E05}" presName="childRect" presStyleLbl="bgAcc1" presStyleIdx="6" presStyleCnt="8">
        <dgm:presLayoutVars>
          <dgm:bulletEnabled val="1"/>
        </dgm:presLayoutVars>
      </dgm:prSet>
      <dgm:spPr/>
    </dgm:pt>
    <dgm:pt modelId="{4C773CC1-6E1A-4439-9C82-CD49E8316D91}" type="pres">
      <dgm:prSet presAssocID="{5CC8F549-D566-4907-B7C1-A8B773DE3E05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C4D54A9D-7312-48FB-AE5D-E5DF0387AFFE}" type="pres">
      <dgm:prSet presAssocID="{5CC8F549-D566-4907-B7C1-A8B773DE3E05}" presName="parentRect" presStyleLbl="alignNode1" presStyleIdx="6" presStyleCnt="8"/>
      <dgm:spPr/>
    </dgm:pt>
    <dgm:pt modelId="{26AD7D94-F156-47E4-8D33-C74709A3CEE4}" type="pres">
      <dgm:prSet presAssocID="{5CC8F549-D566-4907-B7C1-A8B773DE3E05}" presName="adorn" presStyleLbl="fgAccFollowNode1" presStyleIdx="6" presStyleCnt="8"/>
      <dgm:spPr/>
    </dgm:pt>
    <dgm:pt modelId="{1128563A-F439-46A7-8212-AFF5505E3AEC}" type="pres">
      <dgm:prSet presAssocID="{FA040097-CEF9-41A8-8701-635BE7A742D6}" presName="sibTrans" presStyleLbl="sibTrans2D1" presStyleIdx="0" presStyleCnt="0"/>
      <dgm:spPr/>
    </dgm:pt>
    <dgm:pt modelId="{79BD9C73-C41E-4A26-9A9F-CC07AC9BBFB8}" type="pres">
      <dgm:prSet presAssocID="{3B357DA3-C267-4763-A4E6-835A34A60D22}" presName="compNode" presStyleCnt="0"/>
      <dgm:spPr/>
    </dgm:pt>
    <dgm:pt modelId="{77971EDE-1767-4977-824A-5F4C0E3AF561}" type="pres">
      <dgm:prSet presAssocID="{3B357DA3-C267-4763-A4E6-835A34A60D22}" presName="childRect" presStyleLbl="bgAcc1" presStyleIdx="7" presStyleCnt="8">
        <dgm:presLayoutVars>
          <dgm:bulletEnabled val="1"/>
        </dgm:presLayoutVars>
      </dgm:prSet>
      <dgm:spPr/>
    </dgm:pt>
    <dgm:pt modelId="{C89EB673-F834-45D9-9738-30BA51A17682}" type="pres">
      <dgm:prSet presAssocID="{3B357DA3-C267-4763-A4E6-835A34A60D22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2AD01DED-E31E-467A-8874-FFA6AE19857E}" type="pres">
      <dgm:prSet presAssocID="{3B357DA3-C267-4763-A4E6-835A34A60D22}" presName="parentRect" presStyleLbl="alignNode1" presStyleIdx="7" presStyleCnt="8"/>
      <dgm:spPr/>
    </dgm:pt>
    <dgm:pt modelId="{7EC2F22B-089B-4192-A9CD-7EF42A40A32F}" type="pres">
      <dgm:prSet presAssocID="{3B357DA3-C267-4763-A4E6-835A34A60D22}" presName="adorn" presStyleLbl="fgAccFollowNode1" presStyleIdx="7" presStyleCnt="8"/>
      <dgm:spPr/>
    </dgm:pt>
  </dgm:ptLst>
  <dgm:cxnLst>
    <dgm:cxn modelId="{8748DE01-B651-4799-B2CB-D6319699C86B}" type="presOf" srcId="{25C32F60-199C-4C24-B102-3872186E6E97}" destId="{725265CF-A205-4F9D-A341-29605103E467}" srcOrd="0" destOrd="0" presId="urn:microsoft.com/office/officeart/2005/8/layout/bList2"/>
    <dgm:cxn modelId="{A455BD0A-4EB1-4F14-B4E6-11F15F9BD23A}" srcId="{AC26A392-6A39-443C-86EC-F296CD7DF47E}" destId="{6A2EB716-CA14-48DE-B189-6318B15A2EA1}" srcOrd="0" destOrd="0" parTransId="{B380BAB3-F2B7-4DB8-8FCD-979108C7835E}" sibTransId="{7ADF6058-2941-4E49-833F-78C89CF7090C}"/>
    <dgm:cxn modelId="{0E11230D-4FC7-4507-8651-FA833B0C44B4}" type="presOf" srcId="{C3853A97-DDAD-4156-9394-9E25EE553F31}" destId="{9FA7DCD4-A927-4FB4-B18B-5FB8A7658A66}" srcOrd="1" destOrd="0" presId="urn:microsoft.com/office/officeart/2005/8/layout/bList2"/>
    <dgm:cxn modelId="{CEC96513-B185-4D6F-95C1-D8D062411A6D}" type="presOf" srcId="{B747A055-A2A4-4FD2-865F-287438F2367A}" destId="{77971EDE-1767-4977-824A-5F4C0E3AF561}" srcOrd="0" destOrd="0" presId="urn:microsoft.com/office/officeart/2005/8/layout/bList2"/>
    <dgm:cxn modelId="{F8356818-A377-47CA-A1BC-3E83428C9402}" srcId="{BF7C28F4-6686-44AD-BAC1-CD522876EA4B}" destId="{3B357DA3-C267-4763-A4E6-835A34A60D22}" srcOrd="7" destOrd="0" parTransId="{84213FBC-487D-4953-8369-F3A9B95AF6AA}" sibTransId="{88F716A0-8695-493D-A035-6BEA1C2C319D}"/>
    <dgm:cxn modelId="{5D3B261B-ADAC-43B0-9A38-F917D1E60D41}" srcId="{DD0849B1-2DB5-4839-83A6-C7F791EE28E5}" destId="{02813E82-DA78-42ED-89A2-5D4AD1EF8F9A}" srcOrd="1" destOrd="0" parTransId="{7ACF6C86-38A7-4F21-AEF3-DDA41EC92B2B}" sibTransId="{86F34DB6-E3B6-4192-89D7-9E5458C41815}"/>
    <dgm:cxn modelId="{538B4122-23BD-4159-834B-8372FD472A1F}" type="presOf" srcId="{6A2EB716-CA14-48DE-B189-6318B15A2EA1}" destId="{E74E33DE-B2F6-4A1F-A3BB-9F464C0263D1}" srcOrd="0" destOrd="0" presId="urn:microsoft.com/office/officeart/2005/8/layout/bList2"/>
    <dgm:cxn modelId="{7D90152A-C02E-45C5-8F6D-EBF67B23BCB4}" type="presOf" srcId="{FB15A4F5-B7C0-433B-B2A7-5A4B93324AC6}" destId="{81C4EA46-82A6-4426-98F8-FEF0A4067452}" srcOrd="0" destOrd="0" presId="urn:microsoft.com/office/officeart/2005/8/layout/bList2"/>
    <dgm:cxn modelId="{F185C830-639C-4D6B-AF7B-4F5DB0CF8B13}" type="presOf" srcId="{FB15A4F5-B7C0-433B-B2A7-5A4B93324AC6}" destId="{5BB8A5C0-8BBB-4C12-B919-A2032FB7107B}" srcOrd="1" destOrd="0" presId="urn:microsoft.com/office/officeart/2005/8/layout/bList2"/>
    <dgm:cxn modelId="{9B2AE739-7E1B-4462-ACE9-D53E926EDB10}" srcId="{BF7C28F4-6686-44AD-BAC1-CD522876EA4B}" destId="{AC26A392-6A39-443C-86EC-F296CD7DF47E}" srcOrd="1" destOrd="0" parTransId="{EA6F4266-D029-44D8-BCE5-859F164B4B15}" sibTransId="{0C24F63D-AA55-4D3D-9BD1-5F14823AAF2C}"/>
    <dgm:cxn modelId="{0C3CB63D-AE4F-40C9-8603-36E609CC8CD8}" type="presOf" srcId="{8C7984A6-B7A3-4DDD-8F5F-A409CC708F08}" destId="{0B2D2E77-B1F3-429A-84C5-6113BE3957C8}" srcOrd="0" destOrd="0" presId="urn:microsoft.com/office/officeart/2005/8/layout/bList2"/>
    <dgm:cxn modelId="{95BDFF5B-098D-44E9-8344-F41BF34E401B}" type="presOf" srcId="{5CC8F549-D566-4907-B7C1-A8B773DE3E05}" destId="{4C773CC1-6E1A-4439-9C82-CD49E8316D91}" srcOrd="0" destOrd="0" presId="urn:microsoft.com/office/officeart/2005/8/layout/bList2"/>
    <dgm:cxn modelId="{CD62465F-A1AD-453F-A610-9ABF04DDA191}" type="presOf" srcId="{5CC8F549-D566-4907-B7C1-A8B773DE3E05}" destId="{C4D54A9D-7312-48FB-AE5D-E5DF0387AFFE}" srcOrd="1" destOrd="0" presId="urn:microsoft.com/office/officeart/2005/8/layout/bList2"/>
    <dgm:cxn modelId="{65115E61-A4D5-4080-B4E6-FB5388EDC41D}" type="presOf" srcId="{F44C1E05-2F2C-4284-9D23-1C2569B732BF}" destId="{3AF251F9-15C9-44D9-BEF9-5F3EB8777040}" srcOrd="0" destOrd="1" presId="urn:microsoft.com/office/officeart/2005/8/layout/bList2"/>
    <dgm:cxn modelId="{915EEA45-16D4-4F93-A74A-A90B43307049}" srcId="{BF7C28F4-6686-44AD-BAC1-CD522876EA4B}" destId="{672D4BB5-BA1D-4DC3-8C72-A60784DF1BB1}" srcOrd="4" destOrd="0" parTransId="{00FE2173-5172-476A-9B95-7F83D435BB75}" sibTransId="{6891A08C-CE4A-4262-8C6B-4FF3F2A0CD6E}"/>
    <dgm:cxn modelId="{018C046A-19C5-46EE-9176-36BC17E55217}" type="presOf" srcId="{AC26A392-6A39-443C-86EC-F296CD7DF47E}" destId="{E5A4814A-ADEB-4B84-B166-91F81508D1AC}" srcOrd="1" destOrd="0" presId="urn:microsoft.com/office/officeart/2005/8/layout/bList2"/>
    <dgm:cxn modelId="{DEDBB34A-78F5-4189-BC50-73B2C48DBC35}" type="presOf" srcId="{44EE09A1-E8EC-457E-8ABB-1EEAC319DD35}" destId="{527BB31D-EB28-4A4F-948C-0BC7016475DB}" srcOrd="0" destOrd="1" presId="urn:microsoft.com/office/officeart/2005/8/layout/bList2"/>
    <dgm:cxn modelId="{3687C76D-BDE3-4C5F-8E5F-78F876F97EC6}" srcId="{DD0849B1-2DB5-4839-83A6-C7F791EE28E5}" destId="{25C32F60-199C-4C24-B102-3872186E6E97}" srcOrd="0" destOrd="0" parTransId="{1B2AAF3E-4F03-4119-B7EA-F4B5F6FE992C}" sibTransId="{DBB7E999-6897-4BD0-9FCD-DCD383C0B167}"/>
    <dgm:cxn modelId="{A9388E6F-148C-42D0-9375-E9122549066E}" srcId="{BF7C28F4-6686-44AD-BAC1-CD522876EA4B}" destId="{DD0849B1-2DB5-4839-83A6-C7F791EE28E5}" srcOrd="5" destOrd="0" parTransId="{C507D03E-2955-492F-9FA4-2E4BEC2B8BF4}" sibTransId="{A5F9FE2E-412B-4BF3-B999-A82AC7E616E5}"/>
    <dgm:cxn modelId="{82CA3373-87A7-4609-ACDC-200307067A24}" srcId="{BF7C28F4-6686-44AD-BAC1-CD522876EA4B}" destId="{FB15A4F5-B7C0-433B-B2A7-5A4B93324AC6}" srcOrd="3" destOrd="0" parTransId="{2F18C925-7F97-4F7E-B271-D70FEA3FECAD}" sibTransId="{C5940FBE-16BE-4163-BF5E-0EE1CA0D160D}"/>
    <dgm:cxn modelId="{5579F653-2C1D-416A-8CDF-6663464BDF53}" type="presOf" srcId="{BF7C28F4-6686-44AD-BAC1-CD522876EA4B}" destId="{4CB4D716-5145-48C6-90C3-CEEF1133A12D}" srcOrd="0" destOrd="0" presId="urn:microsoft.com/office/officeart/2005/8/layout/bList2"/>
    <dgm:cxn modelId="{67566B54-B3C0-410E-8D19-DCC77B34FCAD}" srcId="{BF7C28F4-6686-44AD-BAC1-CD522876EA4B}" destId="{5CC8F549-D566-4907-B7C1-A8B773DE3E05}" srcOrd="6" destOrd="0" parTransId="{D415D3A1-EA76-4724-9650-6DB0ED9B8401}" sibTransId="{FA040097-CEF9-41A8-8701-635BE7A742D6}"/>
    <dgm:cxn modelId="{0371A176-3B83-4FE8-9F50-C19305FF0F7E}" type="presOf" srcId="{A16E149E-FAFD-4B0C-9A76-03ED1A7718A0}" destId="{7F8C6489-66FE-4739-9CD6-8E192C5E7E5B}" srcOrd="1" destOrd="0" presId="urn:microsoft.com/office/officeart/2005/8/layout/bList2"/>
    <dgm:cxn modelId="{29E3B179-A374-4223-B31E-FF2643ED7C3C}" srcId="{FB15A4F5-B7C0-433B-B2A7-5A4B93324AC6}" destId="{FFEAE888-F080-4AFF-A6DD-883FAC409B7E}" srcOrd="0" destOrd="0" parTransId="{52BA6526-3B1B-4E55-8EFA-2543129ABEE1}" sibTransId="{20C651C7-04CE-43CA-9F67-62232FE582B6}"/>
    <dgm:cxn modelId="{A89A997A-483E-4D12-A5FD-51556C3D8DF3}" srcId="{A16E149E-FAFD-4B0C-9A76-03ED1A7718A0}" destId="{8C7984A6-B7A3-4DDD-8F5F-A409CC708F08}" srcOrd="0" destOrd="0" parTransId="{83D8955E-1617-41FB-A494-99504087485B}" sibTransId="{F84016BF-E74E-46EA-AF40-0F0A8A5DAD68}"/>
    <dgm:cxn modelId="{23D23B7C-1B5A-47B9-A68A-F56C84EE0F9D}" type="presOf" srcId="{02813E82-DA78-42ED-89A2-5D4AD1EF8F9A}" destId="{725265CF-A205-4F9D-A341-29605103E467}" srcOrd="0" destOrd="1" presId="urn:microsoft.com/office/officeart/2005/8/layout/bList2"/>
    <dgm:cxn modelId="{004FB27F-A74C-4E40-8CAB-DCF354631F6C}" type="presOf" srcId="{A16E149E-FAFD-4B0C-9A76-03ED1A7718A0}" destId="{920E73F4-5DEF-4AD3-9C5B-1212102ECEAD}" srcOrd="0" destOrd="0" presId="urn:microsoft.com/office/officeart/2005/8/layout/bList2"/>
    <dgm:cxn modelId="{AF85708C-3668-4924-84AA-113107C9DDB7}" type="presOf" srcId="{DD0849B1-2DB5-4839-83A6-C7F791EE28E5}" destId="{79823AA2-8715-4C3E-B24F-E8C91E868BF2}" srcOrd="1" destOrd="0" presId="urn:microsoft.com/office/officeart/2005/8/layout/bList2"/>
    <dgm:cxn modelId="{0A84AE93-4720-45A3-94AE-72220D2E1751}" type="presOf" srcId="{2DF116A0-5CB7-4C6B-AE8F-063653630BB8}" destId="{356B7FE5-61D1-400C-9C70-72972146D0A6}" srcOrd="0" destOrd="0" presId="urn:microsoft.com/office/officeart/2005/8/layout/bList2"/>
    <dgm:cxn modelId="{63D88D94-58DC-45C2-827C-7CB08443D293}" type="presOf" srcId="{A5F9FE2E-412B-4BF3-B999-A82AC7E616E5}" destId="{FBE70AEB-0279-4B3C-AFF1-95EF0A20087F}" srcOrd="0" destOrd="0" presId="urn:microsoft.com/office/officeart/2005/8/layout/bList2"/>
    <dgm:cxn modelId="{E67EFB9B-AC02-4800-9CA1-348EA871DC3E}" srcId="{C3853A97-DDAD-4156-9394-9E25EE553F31}" destId="{A27ED8B8-03B4-451E-AAC3-77FFC0152CC6}" srcOrd="0" destOrd="0" parTransId="{A60D1381-0F99-4862-9AC5-6E9EF1CF2E51}" sibTransId="{2F8112FE-732C-4DD5-B1CB-7211CA59B2D7}"/>
    <dgm:cxn modelId="{49E6CF9C-EC34-4EAA-8A5B-61705009FBF1}" srcId="{3B357DA3-C267-4763-A4E6-835A34A60D22}" destId="{B747A055-A2A4-4FD2-865F-287438F2367A}" srcOrd="0" destOrd="0" parTransId="{54B97D23-70C8-4357-B5DE-ED9E43903BD6}" sibTransId="{28C5E2AA-B3BC-47E1-938C-AEC3260E7EA0}"/>
    <dgm:cxn modelId="{DEB172A4-EE66-4F3B-8E1B-E3DF04ED03E2}" type="presOf" srcId="{6891A08C-CE4A-4262-8C6B-4FF3F2A0CD6E}" destId="{2B9ACC0A-0762-4BD1-84BD-6BFA131D6489}" srcOrd="0" destOrd="0" presId="urn:microsoft.com/office/officeart/2005/8/layout/bList2"/>
    <dgm:cxn modelId="{E45962A8-9960-401B-994D-0E718ACF3B9A}" type="presOf" srcId="{FA040097-CEF9-41A8-8701-635BE7A742D6}" destId="{1128563A-F439-46A7-8212-AFF5505E3AEC}" srcOrd="0" destOrd="0" presId="urn:microsoft.com/office/officeart/2005/8/layout/bList2"/>
    <dgm:cxn modelId="{48C8BBAB-F446-404F-9315-2E45EB14C193}" type="presOf" srcId="{DD0849B1-2DB5-4839-83A6-C7F791EE28E5}" destId="{C2A8A471-D8BD-4EE3-B5D9-82A069552241}" srcOrd="0" destOrd="0" presId="urn:microsoft.com/office/officeart/2005/8/layout/bList2"/>
    <dgm:cxn modelId="{565C4BAE-BF47-47B8-8EF2-496E6733C6C9}" srcId="{672D4BB5-BA1D-4DC3-8C72-A60784DF1BB1}" destId="{F44C1E05-2F2C-4284-9D23-1C2569B732BF}" srcOrd="1" destOrd="0" parTransId="{45433A40-7661-471D-AA20-72AE9D8C3EDC}" sibTransId="{2E64A29F-93BC-4B5D-B6D2-442F3021CB3C}"/>
    <dgm:cxn modelId="{11C5CFB1-08B4-4FB1-A91F-99C1D475FB7F}" type="presOf" srcId="{245B8D56-325F-4ED1-A6D9-86C01EAB5169}" destId="{1BB8A46C-A316-45D7-BE58-8C9369AF1D86}" srcOrd="0" destOrd="0" presId="urn:microsoft.com/office/officeart/2005/8/layout/bList2"/>
    <dgm:cxn modelId="{34435DBC-B2CD-4975-B7E1-C99F82419CB5}" type="presOf" srcId="{227FC243-1D0D-45A3-9F8F-C3746CB2B610}" destId="{0B2D2E77-B1F3-429A-84C5-6113BE3957C8}" srcOrd="0" destOrd="1" presId="urn:microsoft.com/office/officeart/2005/8/layout/bList2"/>
    <dgm:cxn modelId="{660978BD-A448-41FA-BB61-CA63EB883CB2}" type="presOf" srcId="{3B357DA3-C267-4763-A4E6-835A34A60D22}" destId="{C89EB673-F834-45D9-9738-30BA51A17682}" srcOrd="0" destOrd="0" presId="urn:microsoft.com/office/officeart/2005/8/layout/bList2"/>
    <dgm:cxn modelId="{1007AAC0-484B-4304-A45A-09FB3BB5AFD3}" srcId="{BF7C28F4-6686-44AD-BAC1-CD522876EA4B}" destId="{C3853A97-DDAD-4156-9394-9E25EE553F31}" srcOrd="2" destOrd="0" parTransId="{378BFC90-4011-4ED0-B6A5-ACC5BB09C4C2}" sibTransId="{245B8D56-325F-4ED1-A6D9-86C01EAB5169}"/>
    <dgm:cxn modelId="{DA42E8C2-D4D7-4F5E-A019-0FCD8C110638}" type="presOf" srcId="{FFEAE888-F080-4AFF-A6DD-883FAC409B7E}" destId="{527BB31D-EB28-4A4F-948C-0BC7016475DB}" srcOrd="0" destOrd="0" presId="urn:microsoft.com/office/officeart/2005/8/layout/bList2"/>
    <dgm:cxn modelId="{2B9523C8-7B13-426B-AA10-EDCAF2B6609A}" type="presOf" srcId="{CA86D68F-08FC-4DFD-AB8C-9BC9A5F5BBA3}" destId="{527BB31D-EB28-4A4F-948C-0BC7016475DB}" srcOrd="0" destOrd="2" presId="urn:microsoft.com/office/officeart/2005/8/layout/bList2"/>
    <dgm:cxn modelId="{3C8A3BC9-DAAA-47A2-89EA-BA457469801F}" srcId="{FB15A4F5-B7C0-433B-B2A7-5A4B93324AC6}" destId="{CA86D68F-08FC-4DFD-AB8C-9BC9A5F5BBA3}" srcOrd="2" destOrd="0" parTransId="{F5A93D55-7D99-49D1-B660-9C164F5D51D9}" sibTransId="{A3A2290D-91AF-4A7E-8F29-E3108CBA0223}"/>
    <dgm:cxn modelId="{8043B9CE-3F80-45B7-9271-5619C03F2E06}" type="presOf" srcId="{FA73191B-894E-4CBC-8CDD-18DFBE1F0179}" destId="{3AF251F9-15C9-44D9-BEF9-5F3EB8777040}" srcOrd="0" destOrd="0" presId="urn:microsoft.com/office/officeart/2005/8/layout/bList2"/>
    <dgm:cxn modelId="{BAD16ECF-D92F-4024-BA42-8B51A09B7B5C}" srcId="{5CC8F549-D566-4907-B7C1-A8B773DE3E05}" destId="{2DF116A0-5CB7-4C6B-AE8F-063653630BB8}" srcOrd="0" destOrd="0" parTransId="{14133A7F-7F7B-4C5C-B0FB-F53DC3882BD4}" sibTransId="{35039045-ACA6-477F-931E-78EC5C7B07DF}"/>
    <dgm:cxn modelId="{741ACAD1-F8E5-489B-A4CE-3C7D6FC872B9}" type="presOf" srcId="{67E90CC0-D74F-469F-A559-272ACC6631F6}" destId="{A19BEB74-3079-4ECC-9A0D-61F2F5DE7972}" srcOrd="0" destOrd="0" presId="urn:microsoft.com/office/officeart/2005/8/layout/bList2"/>
    <dgm:cxn modelId="{3FF205DA-5EAC-4A02-B947-0193DCB22E50}" srcId="{BF7C28F4-6686-44AD-BAC1-CD522876EA4B}" destId="{A16E149E-FAFD-4B0C-9A76-03ED1A7718A0}" srcOrd="0" destOrd="0" parTransId="{23C506BB-8770-49A6-8342-474F29CA6ECE}" sibTransId="{67E90CC0-D74F-469F-A559-272ACC6631F6}"/>
    <dgm:cxn modelId="{ED0810DA-36F9-4DB6-B6C6-862252DC43F1}" type="presOf" srcId="{C5940FBE-16BE-4163-BF5E-0EE1CA0D160D}" destId="{42105975-ABFE-43EB-BB9F-124ED83F4189}" srcOrd="0" destOrd="0" presId="urn:microsoft.com/office/officeart/2005/8/layout/bList2"/>
    <dgm:cxn modelId="{7BD572DB-5E55-474C-8012-F27487DB1943}" type="presOf" srcId="{672D4BB5-BA1D-4DC3-8C72-A60784DF1BB1}" destId="{3EC611D4-72C5-413C-B9F1-10829550E260}" srcOrd="0" destOrd="0" presId="urn:microsoft.com/office/officeart/2005/8/layout/bList2"/>
    <dgm:cxn modelId="{160AA5E8-1D91-428C-85AC-07FCE6493C86}" srcId="{672D4BB5-BA1D-4DC3-8C72-A60784DF1BB1}" destId="{FA73191B-894E-4CBC-8CDD-18DFBE1F0179}" srcOrd="0" destOrd="0" parTransId="{314BE9BB-D5BD-4528-B0F0-8104C912309E}" sibTransId="{DC17725E-213B-4638-B0FA-BDF9A330417E}"/>
    <dgm:cxn modelId="{160F45EB-2F79-40AF-9BAA-E3D6072FC46E}" srcId="{FB15A4F5-B7C0-433B-B2A7-5A4B93324AC6}" destId="{44EE09A1-E8EC-457E-8ABB-1EEAC319DD35}" srcOrd="1" destOrd="0" parTransId="{E53C5B25-3F47-446E-A0C2-F40E9E8BC2EF}" sibTransId="{3BB215FB-05CA-415A-B9DE-789A2BD2B245}"/>
    <dgm:cxn modelId="{62198CED-9B47-4F39-9441-ACD16E08752A}" type="presOf" srcId="{0C24F63D-AA55-4D3D-9BD1-5F14823AAF2C}" destId="{64A3578D-78C0-4A6D-8795-B8111FDA69EC}" srcOrd="0" destOrd="0" presId="urn:microsoft.com/office/officeart/2005/8/layout/bList2"/>
    <dgm:cxn modelId="{7D2B34F5-BFA0-4671-989C-A24F444CD4F7}" type="presOf" srcId="{3B357DA3-C267-4763-A4E6-835A34A60D22}" destId="{2AD01DED-E31E-467A-8874-FFA6AE19857E}" srcOrd="1" destOrd="0" presId="urn:microsoft.com/office/officeart/2005/8/layout/bList2"/>
    <dgm:cxn modelId="{3D15DAF5-FB37-467A-95C6-813877D0B10A}" type="presOf" srcId="{AC26A392-6A39-443C-86EC-F296CD7DF47E}" destId="{7F9657A5-30E8-410F-9F79-26B322E372F7}" srcOrd="0" destOrd="0" presId="urn:microsoft.com/office/officeart/2005/8/layout/bList2"/>
    <dgm:cxn modelId="{E36B1CF6-7FD3-4F9D-80D7-2B4D7B5505AD}" type="presOf" srcId="{672D4BB5-BA1D-4DC3-8C72-A60784DF1BB1}" destId="{CBED598B-CC45-46F7-87A9-66A8BBA54759}" srcOrd="1" destOrd="0" presId="urn:microsoft.com/office/officeart/2005/8/layout/bList2"/>
    <dgm:cxn modelId="{C9DB99FA-B734-4AAF-94EC-E3575EE9BC20}" srcId="{A16E149E-FAFD-4B0C-9A76-03ED1A7718A0}" destId="{227FC243-1D0D-45A3-9F8F-C3746CB2B610}" srcOrd="1" destOrd="0" parTransId="{A49832C0-DFD6-459F-8F4F-4AEFD87BCC0E}" sibTransId="{E1A1D32F-1A45-4342-9DB2-94313E742160}"/>
    <dgm:cxn modelId="{45BA41FC-8A5A-4006-9659-ECD54E4BD790}" type="presOf" srcId="{C3853A97-DDAD-4156-9394-9E25EE553F31}" destId="{F7D4AFBC-6276-4E63-AEB3-53DB6F0CBF2F}" srcOrd="0" destOrd="0" presId="urn:microsoft.com/office/officeart/2005/8/layout/bList2"/>
    <dgm:cxn modelId="{D986CEFD-7794-4138-85D7-32F5A210AC0F}" type="presOf" srcId="{A27ED8B8-03B4-451E-AAC3-77FFC0152CC6}" destId="{0D2AE2E6-F2E3-4508-B61E-51E580C320A1}" srcOrd="0" destOrd="0" presId="urn:microsoft.com/office/officeart/2005/8/layout/bList2"/>
    <dgm:cxn modelId="{7365DD6A-A989-444F-8AC3-730034899030}" type="presParOf" srcId="{4CB4D716-5145-48C6-90C3-CEEF1133A12D}" destId="{C8AE9D08-2B94-4029-A40C-9226639E92D1}" srcOrd="0" destOrd="0" presId="urn:microsoft.com/office/officeart/2005/8/layout/bList2"/>
    <dgm:cxn modelId="{A1A4DD48-D106-4831-82F0-2B22F82659BB}" type="presParOf" srcId="{C8AE9D08-2B94-4029-A40C-9226639E92D1}" destId="{0B2D2E77-B1F3-429A-84C5-6113BE3957C8}" srcOrd="0" destOrd="0" presId="urn:microsoft.com/office/officeart/2005/8/layout/bList2"/>
    <dgm:cxn modelId="{FB08A8A3-0D59-4146-B7BB-75544DAE4A51}" type="presParOf" srcId="{C8AE9D08-2B94-4029-A40C-9226639E92D1}" destId="{920E73F4-5DEF-4AD3-9C5B-1212102ECEAD}" srcOrd="1" destOrd="0" presId="urn:microsoft.com/office/officeart/2005/8/layout/bList2"/>
    <dgm:cxn modelId="{08991B32-4D2D-42DB-BCC2-7C9E6FEB942F}" type="presParOf" srcId="{C8AE9D08-2B94-4029-A40C-9226639E92D1}" destId="{7F8C6489-66FE-4739-9CD6-8E192C5E7E5B}" srcOrd="2" destOrd="0" presId="urn:microsoft.com/office/officeart/2005/8/layout/bList2"/>
    <dgm:cxn modelId="{29B7A300-0BE0-496D-9AB6-9AD5240EEE85}" type="presParOf" srcId="{C8AE9D08-2B94-4029-A40C-9226639E92D1}" destId="{AD191626-1F2E-48A5-BD8B-358782E32026}" srcOrd="3" destOrd="0" presId="urn:microsoft.com/office/officeart/2005/8/layout/bList2"/>
    <dgm:cxn modelId="{3A6BC714-8E61-47B0-9DDF-0D7E160BFEC0}" type="presParOf" srcId="{4CB4D716-5145-48C6-90C3-CEEF1133A12D}" destId="{A19BEB74-3079-4ECC-9A0D-61F2F5DE7972}" srcOrd="1" destOrd="0" presId="urn:microsoft.com/office/officeart/2005/8/layout/bList2"/>
    <dgm:cxn modelId="{5EC78E47-6080-4050-8E75-2C455216923B}" type="presParOf" srcId="{4CB4D716-5145-48C6-90C3-CEEF1133A12D}" destId="{4DC03984-2D3A-453F-A7B7-F839B9C7701B}" srcOrd="2" destOrd="0" presId="urn:microsoft.com/office/officeart/2005/8/layout/bList2"/>
    <dgm:cxn modelId="{09D47F9E-F640-4D6B-A306-FB4751E5D09C}" type="presParOf" srcId="{4DC03984-2D3A-453F-A7B7-F839B9C7701B}" destId="{E74E33DE-B2F6-4A1F-A3BB-9F464C0263D1}" srcOrd="0" destOrd="0" presId="urn:microsoft.com/office/officeart/2005/8/layout/bList2"/>
    <dgm:cxn modelId="{AC30EB0E-2858-4BA6-91B2-2D485082BB5C}" type="presParOf" srcId="{4DC03984-2D3A-453F-A7B7-F839B9C7701B}" destId="{7F9657A5-30E8-410F-9F79-26B322E372F7}" srcOrd="1" destOrd="0" presId="urn:microsoft.com/office/officeart/2005/8/layout/bList2"/>
    <dgm:cxn modelId="{734AEF6D-06F8-4F13-A509-1B868B767BB5}" type="presParOf" srcId="{4DC03984-2D3A-453F-A7B7-F839B9C7701B}" destId="{E5A4814A-ADEB-4B84-B166-91F81508D1AC}" srcOrd="2" destOrd="0" presId="urn:microsoft.com/office/officeart/2005/8/layout/bList2"/>
    <dgm:cxn modelId="{4E58BDFF-74FF-47FA-8AA2-0D7AF2F8FEB7}" type="presParOf" srcId="{4DC03984-2D3A-453F-A7B7-F839B9C7701B}" destId="{7C85B51B-0E49-4AC2-8C03-688B7CDFB3D9}" srcOrd="3" destOrd="0" presId="urn:microsoft.com/office/officeart/2005/8/layout/bList2"/>
    <dgm:cxn modelId="{943E4BE3-77C2-4951-8674-30A67979F7F3}" type="presParOf" srcId="{4CB4D716-5145-48C6-90C3-CEEF1133A12D}" destId="{64A3578D-78C0-4A6D-8795-B8111FDA69EC}" srcOrd="3" destOrd="0" presId="urn:microsoft.com/office/officeart/2005/8/layout/bList2"/>
    <dgm:cxn modelId="{33CB88ED-9B40-47AF-9F60-37A260EE71F8}" type="presParOf" srcId="{4CB4D716-5145-48C6-90C3-CEEF1133A12D}" destId="{F74DA166-7AA0-404B-BFA3-DB1BFE587340}" srcOrd="4" destOrd="0" presId="urn:microsoft.com/office/officeart/2005/8/layout/bList2"/>
    <dgm:cxn modelId="{60D880A6-9002-4217-800E-97CB5EA22D99}" type="presParOf" srcId="{F74DA166-7AA0-404B-BFA3-DB1BFE587340}" destId="{0D2AE2E6-F2E3-4508-B61E-51E580C320A1}" srcOrd="0" destOrd="0" presId="urn:microsoft.com/office/officeart/2005/8/layout/bList2"/>
    <dgm:cxn modelId="{6E01A1A1-FB01-437E-9207-80F52BAC2EAC}" type="presParOf" srcId="{F74DA166-7AA0-404B-BFA3-DB1BFE587340}" destId="{F7D4AFBC-6276-4E63-AEB3-53DB6F0CBF2F}" srcOrd="1" destOrd="0" presId="urn:microsoft.com/office/officeart/2005/8/layout/bList2"/>
    <dgm:cxn modelId="{79385630-AA38-4D8C-86DE-1D93B7E9D237}" type="presParOf" srcId="{F74DA166-7AA0-404B-BFA3-DB1BFE587340}" destId="{9FA7DCD4-A927-4FB4-B18B-5FB8A7658A66}" srcOrd="2" destOrd="0" presId="urn:microsoft.com/office/officeart/2005/8/layout/bList2"/>
    <dgm:cxn modelId="{C2828809-90EB-4191-8CA4-340600E5C4C0}" type="presParOf" srcId="{F74DA166-7AA0-404B-BFA3-DB1BFE587340}" destId="{9F55A95C-BACA-487E-A692-D9DB3A6DA389}" srcOrd="3" destOrd="0" presId="urn:microsoft.com/office/officeart/2005/8/layout/bList2"/>
    <dgm:cxn modelId="{1910CD2D-2AE1-4857-883A-A593642C7CD4}" type="presParOf" srcId="{4CB4D716-5145-48C6-90C3-CEEF1133A12D}" destId="{1BB8A46C-A316-45D7-BE58-8C9369AF1D86}" srcOrd="5" destOrd="0" presId="urn:microsoft.com/office/officeart/2005/8/layout/bList2"/>
    <dgm:cxn modelId="{52B3C3E7-55F5-4390-BD7A-CCB7C403C535}" type="presParOf" srcId="{4CB4D716-5145-48C6-90C3-CEEF1133A12D}" destId="{AEE58D18-69C3-4CCE-B52B-53D137F9CFCD}" srcOrd="6" destOrd="0" presId="urn:microsoft.com/office/officeart/2005/8/layout/bList2"/>
    <dgm:cxn modelId="{94BD8C48-F302-46E8-B4C2-F8362437F937}" type="presParOf" srcId="{AEE58D18-69C3-4CCE-B52B-53D137F9CFCD}" destId="{527BB31D-EB28-4A4F-948C-0BC7016475DB}" srcOrd="0" destOrd="0" presId="urn:microsoft.com/office/officeart/2005/8/layout/bList2"/>
    <dgm:cxn modelId="{29CA23C7-693D-4BD3-B175-0C9D6536B33E}" type="presParOf" srcId="{AEE58D18-69C3-4CCE-B52B-53D137F9CFCD}" destId="{81C4EA46-82A6-4426-98F8-FEF0A4067452}" srcOrd="1" destOrd="0" presId="urn:microsoft.com/office/officeart/2005/8/layout/bList2"/>
    <dgm:cxn modelId="{E465ECF9-4FBE-4428-8AB5-B29A4446D841}" type="presParOf" srcId="{AEE58D18-69C3-4CCE-B52B-53D137F9CFCD}" destId="{5BB8A5C0-8BBB-4C12-B919-A2032FB7107B}" srcOrd="2" destOrd="0" presId="urn:microsoft.com/office/officeart/2005/8/layout/bList2"/>
    <dgm:cxn modelId="{A3786030-E191-48C5-AB18-B27A1F27AC43}" type="presParOf" srcId="{AEE58D18-69C3-4CCE-B52B-53D137F9CFCD}" destId="{5BB3EFC8-463D-4A6E-8B1D-B3B8D2E234DD}" srcOrd="3" destOrd="0" presId="urn:microsoft.com/office/officeart/2005/8/layout/bList2"/>
    <dgm:cxn modelId="{153EBAA9-59BA-4A44-9A94-4427ED069ACB}" type="presParOf" srcId="{4CB4D716-5145-48C6-90C3-CEEF1133A12D}" destId="{42105975-ABFE-43EB-BB9F-124ED83F4189}" srcOrd="7" destOrd="0" presId="urn:microsoft.com/office/officeart/2005/8/layout/bList2"/>
    <dgm:cxn modelId="{F5901018-6D50-4C19-BA6D-C7AA3F9D8DC7}" type="presParOf" srcId="{4CB4D716-5145-48C6-90C3-CEEF1133A12D}" destId="{626C690A-8B67-467B-83C3-A8EF002F13B8}" srcOrd="8" destOrd="0" presId="urn:microsoft.com/office/officeart/2005/8/layout/bList2"/>
    <dgm:cxn modelId="{38A6964A-9F23-4338-B946-E4003AF56FFC}" type="presParOf" srcId="{626C690A-8B67-467B-83C3-A8EF002F13B8}" destId="{3AF251F9-15C9-44D9-BEF9-5F3EB8777040}" srcOrd="0" destOrd="0" presId="urn:microsoft.com/office/officeart/2005/8/layout/bList2"/>
    <dgm:cxn modelId="{10C8CA78-4C9E-4DE9-B2E8-B78A662D3957}" type="presParOf" srcId="{626C690A-8B67-467B-83C3-A8EF002F13B8}" destId="{3EC611D4-72C5-413C-B9F1-10829550E260}" srcOrd="1" destOrd="0" presId="urn:microsoft.com/office/officeart/2005/8/layout/bList2"/>
    <dgm:cxn modelId="{1D381CB0-EBE3-47F6-B881-EFFE6FBEF9A6}" type="presParOf" srcId="{626C690A-8B67-467B-83C3-A8EF002F13B8}" destId="{CBED598B-CC45-46F7-87A9-66A8BBA54759}" srcOrd="2" destOrd="0" presId="urn:microsoft.com/office/officeart/2005/8/layout/bList2"/>
    <dgm:cxn modelId="{4DB0669D-DCA4-485B-A36E-FBB717072B0B}" type="presParOf" srcId="{626C690A-8B67-467B-83C3-A8EF002F13B8}" destId="{21C499E3-FE1E-4B74-A0E9-39EFE5CF134E}" srcOrd="3" destOrd="0" presId="urn:microsoft.com/office/officeart/2005/8/layout/bList2"/>
    <dgm:cxn modelId="{BF71D042-7648-4A3F-AE9B-6DB0AF953243}" type="presParOf" srcId="{4CB4D716-5145-48C6-90C3-CEEF1133A12D}" destId="{2B9ACC0A-0762-4BD1-84BD-6BFA131D6489}" srcOrd="9" destOrd="0" presId="urn:microsoft.com/office/officeart/2005/8/layout/bList2"/>
    <dgm:cxn modelId="{675A0E9D-ACFE-483A-899D-16256F1880B2}" type="presParOf" srcId="{4CB4D716-5145-48C6-90C3-CEEF1133A12D}" destId="{9FF6EB77-593A-4749-973C-CF48AB4790A0}" srcOrd="10" destOrd="0" presId="urn:microsoft.com/office/officeart/2005/8/layout/bList2"/>
    <dgm:cxn modelId="{EDA7D6FB-54D2-4926-9FE2-FE931CD385B2}" type="presParOf" srcId="{9FF6EB77-593A-4749-973C-CF48AB4790A0}" destId="{725265CF-A205-4F9D-A341-29605103E467}" srcOrd="0" destOrd="0" presId="urn:microsoft.com/office/officeart/2005/8/layout/bList2"/>
    <dgm:cxn modelId="{9A786602-FC0E-4D28-8C67-E95CC3D00F30}" type="presParOf" srcId="{9FF6EB77-593A-4749-973C-CF48AB4790A0}" destId="{C2A8A471-D8BD-4EE3-B5D9-82A069552241}" srcOrd="1" destOrd="0" presId="urn:microsoft.com/office/officeart/2005/8/layout/bList2"/>
    <dgm:cxn modelId="{D0F4D241-4FB4-4D37-B577-7EF5F1E25FC8}" type="presParOf" srcId="{9FF6EB77-593A-4749-973C-CF48AB4790A0}" destId="{79823AA2-8715-4C3E-B24F-E8C91E868BF2}" srcOrd="2" destOrd="0" presId="urn:microsoft.com/office/officeart/2005/8/layout/bList2"/>
    <dgm:cxn modelId="{FC7C8180-F3AE-44B7-ABB9-A87FDDCCE03F}" type="presParOf" srcId="{9FF6EB77-593A-4749-973C-CF48AB4790A0}" destId="{6139914F-9946-481E-977E-D877E090932B}" srcOrd="3" destOrd="0" presId="urn:microsoft.com/office/officeart/2005/8/layout/bList2"/>
    <dgm:cxn modelId="{D1CF649B-C592-426C-8406-B1501ECDDB16}" type="presParOf" srcId="{4CB4D716-5145-48C6-90C3-CEEF1133A12D}" destId="{FBE70AEB-0279-4B3C-AFF1-95EF0A20087F}" srcOrd="11" destOrd="0" presId="urn:microsoft.com/office/officeart/2005/8/layout/bList2"/>
    <dgm:cxn modelId="{4A804843-3374-4BC6-AD9D-98FF918D5A3A}" type="presParOf" srcId="{4CB4D716-5145-48C6-90C3-CEEF1133A12D}" destId="{593D7418-7DF4-4B0F-927C-ED9F90EACB4E}" srcOrd="12" destOrd="0" presId="urn:microsoft.com/office/officeart/2005/8/layout/bList2"/>
    <dgm:cxn modelId="{1DD37CF2-72BB-4115-9E7B-D41F9FBA014A}" type="presParOf" srcId="{593D7418-7DF4-4B0F-927C-ED9F90EACB4E}" destId="{356B7FE5-61D1-400C-9C70-72972146D0A6}" srcOrd="0" destOrd="0" presId="urn:microsoft.com/office/officeart/2005/8/layout/bList2"/>
    <dgm:cxn modelId="{0AE0FD26-9330-4813-AC2F-679F08533753}" type="presParOf" srcId="{593D7418-7DF4-4B0F-927C-ED9F90EACB4E}" destId="{4C773CC1-6E1A-4439-9C82-CD49E8316D91}" srcOrd="1" destOrd="0" presId="urn:microsoft.com/office/officeart/2005/8/layout/bList2"/>
    <dgm:cxn modelId="{4064E004-EF9A-4D6C-87E5-2C317C6AA626}" type="presParOf" srcId="{593D7418-7DF4-4B0F-927C-ED9F90EACB4E}" destId="{C4D54A9D-7312-48FB-AE5D-E5DF0387AFFE}" srcOrd="2" destOrd="0" presId="urn:microsoft.com/office/officeart/2005/8/layout/bList2"/>
    <dgm:cxn modelId="{BC7A4F6C-F9A0-4A16-AB67-D853CBDAAB16}" type="presParOf" srcId="{593D7418-7DF4-4B0F-927C-ED9F90EACB4E}" destId="{26AD7D94-F156-47E4-8D33-C74709A3CEE4}" srcOrd="3" destOrd="0" presId="urn:microsoft.com/office/officeart/2005/8/layout/bList2"/>
    <dgm:cxn modelId="{C314ACC0-8C1B-4FF2-A47C-55FE6CA0EE58}" type="presParOf" srcId="{4CB4D716-5145-48C6-90C3-CEEF1133A12D}" destId="{1128563A-F439-46A7-8212-AFF5505E3AEC}" srcOrd="13" destOrd="0" presId="urn:microsoft.com/office/officeart/2005/8/layout/bList2"/>
    <dgm:cxn modelId="{1E1D5B76-118A-4454-9D8C-0B8027BBC09A}" type="presParOf" srcId="{4CB4D716-5145-48C6-90C3-CEEF1133A12D}" destId="{79BD9C73-C41E-4A26-9A9F-CC07AC9BBFB8}" srcOrd="14" destOrd="0" presId="urn:microsoft.com/office/officeart/2005/8/layout/bList2"/>
    <dgm:cxn modelId="{A66A315D-F1A8-4CD2-B235-0155013631F3}" type="presParOf" srcId="{79BD9C73-C41E-4A26-9A9F-CC07AC9BBFB8}" destId="{77971EDE-1767-4977-824A-5F4C0E3AF561}" srcOrd="0" destOrd="0" presId="urn:microsoft.com/office/officeart/2005/8/layout/bList2"/>
    <dgm:cxn modelId="{C8B14EBE-2A96-4C25-A39E-184D4246CA29}" type="presParOf" srcId="{79BD9C73-C41E-4A26-9A9F-CC07AC9BBFB8}" destId="{C89EB673-F834-45D9-9738-30BA51A17682}" srcOrd="1" destOrd="0" presId="urn:microsoft.com/office/officeart/2005/8/layout/bList2"/>
    <dgm:cxn modelId="{E567ED43-68A1-4B3D-9701-F41537013F8A}" type="presParOf" srcId="{79BD9C73-C41E-4A26-9A9F-CC07AC9BBFB8}" destId="{2AD01DED-E31E-467A-8874-FFA6AE19857E}" srcOrd="2" destOrd="0" presId="urn:microsoft.com/office/officeart/2005/8/layout/bList2"/>
    <dgm:cxn modelId="{F270A745-74F9-460D-A868-14EC46732C2E}" type="presParOf" srcId="{79BD9C73-C41E-4A26-9A9F-CC07AC9BBFB8}" destId="{7EC2F22B-089B-4192-A9CD-7EF42A40A32F}" srcOrd="3" destOrd="0" presId="urn:microsoft.com/office/officeart/2005/8/layout/b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851BDB-1885-47C3-A470-D25989235C48}">
      <dsp:nvSpPr>
        <dsp:cNvPr id="0" name=""/>
        <dsp:cNvSpPr/>
      </dsp:nvSpPr>
      <dsp:spPr>
        <a:xfrm>
          <a:off x="836561" y="512203"/>
          <a:ext cx="4669310" cy="4669310"/>
        </a:xfrm>
        <a:prstGeom prst="circularArrow">
          <a:avLst>
            <a:gd name="adj1" fmla="val 4668"/>
            <a:gd name="adj2" fmla="val 272909"/>
            <a:gd name="adj3" fmla="val 12982817"/>
            <a:gd name="adj4" fmla="val 17928455"/>
            <a:gd name="adj5" fmla="val 4847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C468492-8B2B-4B1D-B69B-137456ABB628}">
      <dsp:nvSpPr>
        <dsp:cNvPr id="0" name=""/>
        <dsp:cNvSpPr/>
      </dsp:nvSpPr>
      <dsp:spPr>
        <a:xfrm>
          <a:off x="1676966" y="606448"/>
          <a:ext cx="2988500" cy="149425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sq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Feedforward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Feed the data through the network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Compute the output of each node based on the current weights</a:t>
          </a:r>
        </a:p>
      </dsp:txBody>
      <dsp:txXfrm>
        <a:off x="1749909" y="679391"/>
        <a:ext cx="2842614" cy="1348364"/>
      </dsp:txXfrm>
    </dsp:sp>
    <dsp:sp modelId="{963C2507-490D-4F5F-87E8-B9EB717E40F8}">
      <dsp:nvSpPr>
        <dsp:cNvPr id="0" name=""/>
        <dsp:cNvSpPr/>
      </dsp:nvSpPr>
      <dsp:spPr>
        <a:xfrm>
          <a:off x="3353559" y="2283040"/>
          <a:ext cx="2988500" cy="149425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sq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Gradient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Compute the gradient of the cost function with respect to the last hidden layer</a:t>
          </a:r>
        </a:p>
      </dsp:txBody>
      <dsp:txXfrm>
        <a:off x="3426502" y="2355983"/>
        <a:ext cx="2842614" cy="1348364"/>
      </dsp:txXfrm>
    </dsp:sp>
    <dsp:sp modelId="{88236103-5A22-45F1-93C1-4D97322D0BDE}">
      <dsp:nvSpPr>
        <dsp:cNvPr id="0" name=""/>
        <dsp:cNvSpPr/>
      </dsp:nvSpPr>
      <dsp:spPr>
        <a:xfrm>
          <a:off x="1676966" y="3959633"/>
          <a:ext cx="2988500" cy="149425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sq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Backward propagation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Work backwards through the network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Compute the gradient of the cost function as they depend on the weights in the lower layers</a:t>
          </a:r>
        </a:p>
      </dsp:txBody>
      <dsp:txXfrm>
        <a:off x="1749909" y="4032576"/>
        <a:ext cx="2842614" cy="1348364"/>
      </dsp:txXfrm>
    </dsp:sp>
    <dsp:sp modelId="{0005B4F8-EFE1-46FE-B69A-623C300FEBA7}">
      <dsp:nvSpPr>
        <dsp:cNvPr id="0" name=""/>
        <dsp:cNvSpPr/>
      </dsp:nvSpPr>
      <dsp:spPr>
        <a:xfrm>
          <a:off x="374" y="2283040"/>
          <a:ext cx="2988500" cy="149425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sq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Update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Update the weights using gradient descent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Return to step 1 “Feedforward”</a:t>
          </a:r>
        </a:p>
      </dsp:txBody>
      <dsp:txXfrm>
        <a:off x="73317" y="2355983"/>
        <a:ext cx="2842614" cy="134836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2D2E77-B1F3-429A-84C5-6113BE3957C8}">
      <dsp:nvSpPr>
        <dsp:cNvPr id="0" name=""/>
        <dsp:cNvSpPr/>
      </dsp:nvSpPr>
      <dsp:spPr>
        <a:xfrm>
          <a:off x="575095" y="2897"/>
          <a:ext cx="2192829" cy="1636901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sq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53340" rIns="17780" bIns="1778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1" kern="1200" dirty="0"/>
            <a:t>Load</a:t>
          </a:r>
          <a:r>
            <a:rPr lang="en-US" sz="1400" kern="1200" dirty="0"/>
            <a:t> and </a:t>
          </a:r>
          <a:r>
            <a:rPr lang="en-US" sz="1400" b="1" kern="1200" dirty="0"/>
            <a:t>prepare</a:t>
          </a:r>
          <a:r>
            <a:rPr lang="en-US" sz="1400" kern="1200" dirty="0"/>
            <a:t> your data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In “real life,” this always takes the most time!</a:t>
          </a:r>
        </a:p>
      </dsp:txBody>
      <dsp:txXfrm>
        <a:off x="613450" y="41252"/>
        <a:ext cx="2116119" cy="1598546"/>
      </dsp:txXfrm>
    </dsp:sp>
    <dsp:sp modelId="{7F8C6489-66FE-4739-9CD6-8E192C5E7E5B}">
      <dsp:nvSpPr>
        <dsp:cNvPr id="0" name=""/>
        <dsp:cNvSpPr/>
      </dsp:nvSpPr>
      <dsp:spPr>
        <a:xfrm>
          <a:off x="575095" y="1639798"/>
          <a:ext cx="2192829" cy="70386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sq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0" rIns="60960" bIns="0" numCol="1" spcCol="1270" anchor="ctr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 dirty="0"/>
            <a:t>(1)</a:t>
          </a:r>
        </a:p>
      </dsp:txBody>
      <dsp:txXfrm>
        <a:off x="575095" y="1639798"/>
        <a:ext cx="1544246" cy="703867"/>
      </dsp:txXfrm>
    </dsp:sp>
    <dsp:sp modelId="{AD191626-1F2E-48A5-BD8B-358782E32026}">
      <dsp:nvSpPr>
        <dsp:cNvPr id="0" name=""/>
        <dsp:cNvSpPr/>
      </dsp:nvSpPr>
      <dsp:spPr>
        <a:xfrm>
          <a:off x="2181373" y="1751601"/>
          <a:ext cx="767490" cy="767490"/>
        </a:xfrm>
        <a:prstGeom prst="ellipse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sq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74E33DE-B2F6-4A1F-A3BB-9F464C0263D1}">
      <dsp:nvSpPr>
        <dsp:cNvPr id="0" name=""/>
        <dsp:cNvSpPr/>
      </dsp:nvSpPr>
      <dsp:spPr>
        <a:xfrm>
          <a:off x="3139004" y="2897"/>
          <a:ext cx="2192829" cy="1636901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sq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53340" rIns="17780" bIns="1778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Create a </a:t>
          </a:r>
          <a:r>
            <a:rPr lang="en-US" sz="1400" b="1" kern="1200" dirty="0"/>
            <a:t>model object</a:t>
          </a:r>
          <a:r>
            <a:rPr lang="en-US" sz="1400" b="0" kern="1200" dirty="0"/>
            <a:t> using </a:t>
          </a:r>
          <a:r>
            <a:rPr lang="en-US" sz="1400" b="0" kern="1200" dirty="0">
              <a:latin typeface="Courier New" panose="02070309020205020404" pitchFamily="49" charset="0"/>
              <a:cs typeface="Courier New" panose="02070309020205020404" pitchFamily="49" charset="0"/>
            </a:rPr>
            <a:t>Sequential()</a:t>
          </a:r>
          <a:r>
            <a:rPr lang="en-US" sz="1400" b="0" kern="1200" dirty="0"/>
            <a:t>.</a:t>
          </a:r>
          <a:endParaRPr lang="en-US" sz="1400" kern="1200" dirty="0"/>
        </a:p>
      </dsp:txBody>
      <dsp:txXfrm>
        <a:off x="3177359" y="41252"/>
        <a:ext cx="2116119" cy="1598546"/>
      </dsp:txXfrm>
    </dsp:sp>
    <dsp:sp modelId="{E5A4814A-ADEB-4B84-B166-91F81508D1AC}">
      <dsp:nvSpPr>
        <dsp:cNvPr id="0" name=""/>
        <dsp:cNvSpPr/>
      </dsp:nvSpPr>
      <dsp:spPr>
        <a:xfrm>
          <a:off x="3139004" y="1639798"/>
          <a:ext cx="2192829" cy="70386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sq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0" rIns="60960" bIns="0" numCol="1" spcCol="1270" anchor="ctr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 dirty="0"/>
            <a:t>(2)</a:t>
          </a:r>
        </a:p>
      </dsp:txBody>
      <dsp:txXfrm>
        <a:off x="3139004" y="1639798"/>
        <a:ext cx="1544246" cy="703867"/>
      </dsp:txXfrm>
    </dsp:sp>
    <dsp:sp modelId="{7C85B51B-0E49-4AC2-8C03-688B7CDFB3D9}">
      <dsp:nvSpPr>
        <dsp:cNvPr id="0" name=""/>
        <dsp:cNvSpPr/>
      </dsp:nvSpPr>
      <dsp:spPr>
        <a:xfrm>
          <a:off x="4745282" y="1751601"/>
          <a:ext cx="767490" cy="767490"/>
        </a:xfrm>
        <a:prstGeom prst="ellipse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sq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D2AE2E6-F2E3-4508-B61E-51E580C320A1}">
      <dsp:nvSpPr>
        <dsp:cNvPr id="0" name=""/>
        <dsp:cNvSpPr/>
      </dsp:nvSpPr>
      <dsp:spPr>
        <a:xfrm>
          <a:off x="5702913" y="2897"/>
          <a:ext cx="2192829" cy="1636901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sq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53340" rIns="17780" bIns="1778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Add the </a:t>
          </a:r>
          <a:r>
            <a:rPr lang="en-US" sz="1400" b="1" kern="1200" dirty="0"/>
            <a:t>layers</a:t>
          </a:r>
          <a:r>
            <a:rPr lang="en-US" sz="1400" b="0" kern="1200" dirty="0"/>
            <a:t> you desire. Specify layer properties as you go. We will use </a:t>
          </a:r>
          <a:r>
            <a:rPr lang="en-US" sz="1400" b="0" kern="1200" dirty="0">
              <a:latin typeface="Courier New" panose="02070309020205020404" pitchFamily="49" charset="0"/>
              <a:cs typeface="Courier New" panose="02070309020205020404" pitchFamily="49" charset="0"/>
            </a:rPr>
            <a:t>Dense()</a:t>
          </a:r>
          <a:r>
            <a:rPr lang="en-US" sz="1400" b="0" kern="1200" dirty="0"/>
            <a:t> layers.</a:t>
          </a:r>
          <a:endParaRPr lang="en-US" sz="1400" kern="1200" dirty="0"/>
        </a:p>
      </dsp:txBody>
      <dsp:txXfrm>
        <a:off x="5741268" y="41252"/>
        <a:ext cx="2116119" cy="1598546"/>
      </dsp:txXfrm>
    </dsp:sp>
    <dsp:sp modelId="{9FA7DCD4-A927-4FB4-B18B-5FB8A7658A66}">
      <dsp:nvSpPr>
        <dsp:cNvPr id="0" name=""/>
        <dsp:cNvSpPr/>
      </dsp:nvSpPr>
      <dsp:spPr>
        <a:xfrm>
          <a:off x="5702913" y="1639798"/>
          <a:ext cx="2192829" cy="70386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sq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0" rIns="60960" bIns="0" numCol="1" spcCol="1270" anchor="ctr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 dirty="0"/>
            <a:t>(3)</a:t>
          </a:r>
        </a:p>
      </dsp:txBody>
      <dsp:txXfrm>
        <a:off x="5702913" y="1639798"/>
        <a:ext cx="1544246" cy="703867"/>
      </dsp:txXfrm>
    </dsp:sp>
    <dsp:sp modelId="{9F55A95C-BACA-487E-A692-D9DB3A6DA389}">
      <dsp:nvSpPr>
        <dsp:cNvPr id="0" name=""/>
        <dsp:cNvSpPr/>
      </dsp:nvSpPr>
      <dsp:spPr>
        <a:xfrm>
          <a:off x="7309191" y="1751601"/>
          <a:ext cx="767490" cy="767490"/>
        </a:xfrm>
        <a:prstGeom prst="ellipse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sq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27BB31D-EB28-4A4F-948C-0BC7016475DB}">
      <dsp:nvSpPr>
        <dsp:cNvPr id="0" name=""/>
        <dsp:cNvSpPr/>
      </dsp:nvSpPr>
      <dsp:spPr>
        <a:xfrm>
          <a:off x="8266823" y="2897"/>
          <a:ext cx="2192829" cy="1636901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sq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53340" rIns="17780" bIns="1778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Add an </a:t>
          </a:r>
          <a:r>
            <a:rPr lang="en-US" sz="1400" b="1" kern="1200" dirty="0"/>
            <a:t>output</a:t>
          </a:r>
          <a:r>
            <a:rPr lang="en-US" sz="1400" kern="1200" dirty="0"/>
            <a:t> layer.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Remember that the dimension should match that of the response, and the activation function should match.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Again, use </a:t>
          </a:r>
          <a:r>
            <a:rPr lang="en-US" sz="1400" kern="1200" dirty="0">
              <a:latin typeface="Courier New" panose="02070309020205020404" pitchFamily="49" charset="0"/>
              <a:cs typeface="Courier New" panose="02070309020205020404" pitchFamily="49" charset="0"/>
            </a:rPr>
            <a:t>Dense()</a:t>
          </a:r>
          <a:r>
            <a:rPr lang="en-US" sz="1400" kern="1200" dirty="0"/>
            <a:t>.</a:t>
          </a:r>
        </a:p>
      </dsp:txBody>
      <dsp:txXfrm>
        <a:off x="8305178" y="41252"/>
        <a:ext cx="2116119" cy="1598546"/>
      </dsp:txXfrm>
    </dsp:sp>
    <dsp:sp modelId="{5BB8A5C0-8BBB-4C12-B919-A2032FB7107B}">
      <dsp:nvSpPr>
        <dsp:cNvPr id="0" name=""/>
        <dsp:cNvSpPr/>
      </dsp:nvSpPr>
      <dsp:spPr>
        <a:xfrm>
          <a:off x="8266823" y="1639798"/>
          <a:ext cx="2192829" cy="70386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sq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0" rIns="60960" bIns="0" numCol="1" spcCol="1270" anchor="ctr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 dirty="0"/>
            <a:t>(4)</a:t>
          </a:r>
        </a:p>
      </dsp:txBody>
      <dsp:txXfrm>
        <a:off x="8266823" y="1639798"/>
        <a:ext cx="1544246" cy="703867"/>
      </dsp:txXfrm>
    </dsp:sp>
    <dsp:sp modelId="{5BB3EFC8-463D-4A6E-8B1D-B3B8D2E234DD}">
      <dsp:nvSpPr>
        <dsp:cNvPr id="0" name=""/>
        <dsp:cNvSpPr/>
      </dsp:nvSpPr>
      <dsp:spPr>
        <a:xfrm>
          <a:off x="9873101" y="1751601"/>
          <a:ext cx="767490" cy="767490"/>
        </a:xfrm>
        <a:prstGeom prst="ellipse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sq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AF251F9-15C9-44D9-BEF9-5F3EB8777040}">
      <dsp:nvSpPr>
        <dsp:cNvPr id="0" name=""/>
        <dsp:cNvSpPr/>
      </dsp:nvSpPr>
      <dsp:spPr>
        <a:xfrm>
          <a:off x="575095" y="2899214"/>
          <a:ext cx="2192829" cy="1636901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sq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53340" rIns="17780" bIns="1778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1" kern="1200" dirty="0"/>
            <a:t>Compile</a:t>
          </a:r>
          <a:r>
            <a:rPr lang="en-US" sz="1400" b="0" kern="1200" dirty="0"/>
            <a:t> your model.</a:t>
          </a:r>
          <a:endParaRPr lang="en-US" sz="1400" b="1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0" kern="1200" dirty="0"/>
            <a:t>Specify</a:t>
          </a:r>
          <a:r>
            <a:rPr lang="en-US" sz="1400" b="1" kern="1200" dirty="0"/>
            <a:t> </a:t>
          </a:r>
          <a:r>
            <a:rPr lang="en-US" sz="1400" b="0" kern="1200" dirty="0"/>
            <a:t>the</a:t>
          </a:r>
          <a:r>
            <a:rPr lang="en-US" sz="1400" b="1" kern="1200" dirty="0"/>
            <a:t> loss function </a:t>
          </a:r>
          <a:r>
            <a:rPr lang="en-US" sz="1400" b="0" kern="1200" dirty="0"/>
            <a:t>and</a:t>
          </a:r>
          <a:r>
            <a:rPr lang="en-US" sz="1400" b="1" kern="1200" dirty="0"/>
            <a:t> optimizer.</a:t>
          </a:r>
        </a:p>
      </dsp:txBody>
      <dsp:txXfrm>
        <a:off x="613450" y="2937569"/>
        <a:ext cx="2116119" cy="1598546"/>
      </dsp:txXfrm>
    </dsp:sp>
    <dsp:sp modelId="{CBED598B-CC45-46F7-87A9-66A8BBA54759}">
      <dsp:nvSpPr>
        <dsp:cNvPr id="0" name=""/>
        <dsp:cNvSpPr/>
      </dsp:nvSpPr>
      <dsp:spPr>
        <a:xfrm>
          <a:off x="575095" y="4536115"/>
          <a:ext cx="2192829" cy="70386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sq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0" rIns="60960" bIns="0" numCol="1" spcCol="1270" anchor="ctr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 dirty="0"/>
            <a:t>(5)</a:t>
          </a:r>
        </a:p>
      </dsp:txBody>
      <dsp:txXfrm>
        <a:off x="575095" y="4536115"/>
        <a:ext cx="1544246" cy="703867"/>
      </dsp:txXfrm>
    </dsp:sp>
    <dsp:sp modelId="{21C499E3-FE1E-4B74-A0E9-39EFE5CF134E}">
      <dsp:nvSpPr>
        <dsp:cNvPr id="0" name=""/>
        <dsp:cNvSpPr/>
      </dsp:nvSpPr>
      <dsp:spPr>
        <a:xfrm>
          <a:off x="2181373" y="4647918"/>
          <a:ext cx="767490" cy="767490"/>
        </a:xfrm>
        <a:prstGeom prst="ellipse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sq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25265CF-A205-4F9D-A341-29605103E467}">
      <dsp:nvSpPr>
        <dsp:cNvPr id="0" name=""/>
        <dsp:cNvSpPr/>
      </dsp:nvSpPr>
      <dsp:spPr>
        <a:xfrm>
          <a:off x="3139004" y="2899214"/>
          <a:ext cx="2192829" cy="1636901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sq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53340" rIns="17780" bIns="1778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1" kern="1200" dirty="0"/>
            <a:t>Fit</a:t>
          </a:r>
          <a:r>
            <a:rPr lang="en-US" sz="1400" b="0" kern="1200" dirty="0"/>
            <a:t> your model to data.</a:t>
          </a:r>
          <a:endParaRPr lang="en-US" sz="1400" b="1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0" kern="1200" dirty="0"/>
            <a:t>Various options are available.</a:t>
          </a:r>
        </a:p>
      </dsp:txBody>
      <dsp:txXfrm>
        <a:off x="3177359" y="2937569"/>
        <a:ext cx="2116119" cy="1598546"/>
      </dsp:txXfrm>
    </dsp:sp>
    <dsp:sp modelId="{79823AA2-8715-4C3E-B24F-E8C91E868BF2}">
      <dsp:nvSpPr>
        <dsp:cNvPr id="0" name=""/>
        <dsp:cNvSpPr/>
      </dsp:nvSpPr>
      <dsp:spPr>
        <a:xfrm>
          <a:off x="3139004" y="4536115"/>
          <a:ext cx="2192829" cy="70386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sq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0" rIns="60960" bIns="0" numCol="1" spcCol="1270" anchor="ctr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 dirty="0"/>
            <a:t>(6)</a:t>
          </a:r>
        </a:p>
      </dsp:txBody>
      <dsp:txXfrm>
        <a:off x="3139004" y="4536115"/>
        <a:ext cx="1544246" cy="703867"/>
      </dsp:txXfrm>
    </dsp:sp>
    <dsp:sp modelId="{6139914F-9946-481E-977E-D877E090932B}">
      <dsp:nvSpPr>
        <dsp:cNvPr id="0" name=""/>
        <dsp:cNvSpPr/>
      </dsp:nvSpPr>
      <dsp:spPr>
        <a:xfrm>
          <a:off x="4745282" y="4647918"/>
          <a:ext cx="767490" cy="767490"/>
        </a:xfrm>
        <a:prstGeom prst="ellipse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sq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56B7FE5-61D1-400C-9C70-72972146D0A6}">
      <dsp:nvSpPr>
        <dsp:cNvPr id="0" name=""/>
        <dsp:cNvSpPr/>
      </dsp:nvSpPr>
      <dsp:spPr>
        <a:xfrm>
          <a:off x="5702913" y="2899214"/>
          <a:ext cx="2192829" cy="1636901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sq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53340" rIns="17780" bIns="1778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Examine the training curve and </a:t>
          </a:r>
          <a:r>
            <a:rPr lang="en-US" sz="1400" b="1" kern="1200" dirty="0"/>
            <a:t>evaluate</a:t>
          </a:r>
          <a:r>
            <a:rPr lang="en-US" sz="1400" b="0" kern="1200" dirty="0"/>
            <a:t> model performance.</a:t>
          </a:r>
          <a:endParaRPr lang="en-US" sz="1400" kern="1200" dirty="0"/>
        </a:p>
      </dsp:txBody>
      <dsp:txXfrm>
        <a:off x="5741268" y="2937569"/>
        <a:ext cx="2116119" cy="1598546"/>
      </dsp:txXfrm>
    </dsp:sp>
    <dsp:sp modelId="{C4D54A9D-7312-48FB-AE5D-E5DF0387AFFE}">
      <dsp:nvSpPr>
        <dsp:cNvPr id="0" name=""/>
        <dsp:cNvSpPr/>
      </dsp:nvSpPr>
      <dsp:spPr>
        <a:xfrm>
          <a:off x="5702913" y="4536115"/>
          <a:ext cx="2192829" cy="70386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sq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0" rIns="60960" bIns="0" numCol="1" spcCol="1270" anchor="ctr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 dirty="0"/>
            <a:t>(7)</a:t>
          </a:r>
        </a:p>
      </dsp:txBody>
      <dsp:txXfrm>
        <a:off x="5702913" y="4536115"/>
        <a:ext cx="1544246" cy="703867"/>
      </dsp:txXfrm>
    </dsp:sp>
    <dsp:sp modelId="{26AD7D94-F156-47E4-8D33-C74709A3CEE4}">
      <dsp:nvSpPr>
        <dsp:cNvPr id="0" name=""/>
        <dsp:cNvSpPr/>
      </dsp:nvSpPr>
      <dsp:spPr>
        <a:xfrm>
          <a:off x="7309191" y="4647918"/>
          <a:ext cx="767490" cy="767490"/>
        </a:xfrm>
        <a:prstGeom prst="ellipse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sq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7971EDE-1767-4977-824A-5F4C0E3AF561}">
      <dsp:nvSpPr>
        <dsp:cNvPr id="0" name=""/>
        <dsp:cNvSpPr/>
      </dsp:nvSpPr>
      <dsp:spPr>
        <a:xfrm>
          <a:off x="8266823" y="2899214"/>
          <a:ext cx="2192829" cy="1636901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sq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53340" rIns="17780" bIns="1778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Adjust your model, and </a:t>
          </a:r>
          <a:r>
            <a:rPr lang="en-US" sz="1400" b="1" kern="1200" dirty="0"/>
            <a:t>repeat</a:t>
          </a:r>
          <a:r>
            <a:rPr lang="en-US" sz="1400" b="0" kern="1200" dirty="0"/>
            <a:t> as necessary.</a:t>
          </a:r>
          <a:endParaRPr lang="en-US" sz="1400" kern="1200" dirty="0"/>
        </a:p>
      </dsp:txBody>
      <dsp:txXfrm>
        <a:off x="8305178" y="2937569"/>
        <a:ext cx="2116119" cy="1598546"/>
      </dsp:txXfrm>
    </dsp:sp>
    <dsp:sp modelId="{2AD01DED-E31E-467A-8874-FFA6AE19857E}">
      <dsp:nvSpPr>
        <dsp:cNvPr id="0" name=""/>
        <dsp:cNvSpPr/>
      </dsp:nvSpPr>
      <dsp:spPr>
        <a:xfrm>
          <a:off x="8266823" y="4536115"/>
          <a:ext cx="2192829" cy="70386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sq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0" rIns="60960" bIns="0" numCol="1" spcCol="1270" anchor="ctr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 dirty="0"/>
            <a:t>(8)</a:t>
          </a:r>
        </a:p>
      </dsp:txBody>
      <dsp:txXfrm>
        <a:off x="8266823" y="4536115"/>
        <a:ext cx="1544246" cy="703867"/>
      </dsp:txXfrm>
    </dsp:sp>
    <dsp:sp modelId="{7EC2F22B-089B-4192-A9CD-7EF42A40A32F}">
      <dsp:nvSpPr>
        <dsp:cNvPr id="0" name=""/>
        <dsp:cNvSpPr/>
      </dsp:nvSpPr>
      <dsp:spPr>
        <a:xfrm>
          <a:off x="9873101" y="4647918"/>
          <a:ext cx="767490" cy="767490"/>
        </a:xfrm>
        <a:prstGeom prst="ellipse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sq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bList2">
  <dgm:title val=""/>
  <dgm:desc val=""/>
  <dgm:catLst>
    <dgm:cat type="list" pri="7000"/>
    <dgm:cat type="convert" pri="16000"/>
    <dgm:cat type="picture" pri="28000"/>
    <dgm:cat type="pictureconvert" pri="28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dir/>
      <dgm:animLvl val="lvl"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08"/>
      <dgm:constr type="sp" refType="w" refFor="ch" refForName="compNode" op="equ" fact="0.16"/>
      <dgm:constr type="primFontSz" for="des" forName="parentText" op="equ" val="65"/>
      <dgm:constr type="primFontSz" for="des" forName="childRect" op="equ" val="65"/>
    </dgm:constrLst>
    <dgm:ruleLst/>
    <dgm:forEach name="nodesForEach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/>
        <dgm:choose name="Name3">
          <dgm:if name="Name4" axis="self" func="var" arg="dir" op="equ" val="norm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l" for="ch" forName="childRect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l" for="ch" forName="parentText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l" for="ch" forName="parentRect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r" for="ch" forName="adorn" refType="w"/>
            </dgm:constrLst>
          </dgm:if>
          <dgm:else name="Name5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r" for="ch" forName="childRect" refType="w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r" for="ch" forName="parentText" refType="w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r" for="ch" forName="parentRect" refType="w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l" for="ch" forName="adorn"/>
            </dgm:constrLst>
          </dgm:else>
        </dgm:choose>
        <dgm:ruleLst/>
        <dgm:layoutNode name="childRect" styleLbl="b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2SameRect" r:blip="">
            <dgm:adjLst>
              <dgm:adj idx="1" val="0.08"/>
            </dgm:adjLst>
          </dgm:shape>
          <dgm:presOf axis="des" ptType="node"/>
          <dgm:constrLst>
            <dgm:constr type="secFontSz" refType="primFontSz"/>
            <dgm:constr type="tMarg" refType="primFontSz" fact="0.3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Text">
          <dgm:varLst>
            <dgm:chMax val="0"/>
            <dgm:bulletEnabled val="1"/>
          </dgm:varLst>
          <dgm:choose name="Name6">
            <dgm:if name="Name7" func="var" arg="dir" op="equ" val="norm">
              <dgm:alg type="tx">
                <dgm:param type="parTxLTRAlign" val="l"/>
                <dgm:param type="parTxRTLAlign" val="l"/>
              </dgm:alg>
            </dgm:if>
            <dgm:else name="Name8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ect" r:blip="" zOrderOff="1" hideGeom="1">
            <dgm:adjLst/>
          </dgm:shape>
          <dgm:presOf axis="self" ptType="node"/>
          <dgm:constrLst>
            <dgm:constr type="tMarg"/>
            <dgm:constr type="bMarg"/>
            <dgm:constr type="lMarg" refType="primFontSz" fact="0.3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Rect" styleLbl="alignNode1">
          <dgm:alg type="sp"/>
          <dgm:shape xmlns:r="http://schemas.openxmlformats.org/officeDocument/2006/relationships" type="rect" r:blip="">
            <dgm:adjLst/>
          </dgm:shape>
          <dgm:presOf axis="self" ptType="node"/>
          <dgm:constrLst/>
          <dgm:ruleLst/>
        </dgm:layoutNode>
        <dgm:layoutNode name="adorn" styleLbl="fgAccFollowNod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w" val="1"/>
            <dgm:constr type="h" refType="w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1A3B40-5DCF-4258-96D0-70E04B8F9A4E}" type="datetimeFigureOut">
              <a:rPr lang="en-US" smtClean="0"/>
              <a:t>5/16/2023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ADE8A5-C84C-4699-91F1-F4F0195818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60068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E31B60-9600-4716-A2FD-EB59D46AC6B1}" type="datetimeFigureOut">
              <a:rPr lang="en-US" smtClean="0"/>
              <a:t>5/16/2023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B8B7A0-04DA-4663-A775-37F4D474DE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7508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hodor.org/interactivate/activities/Regression/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8B7A0-04DA-4663-A775-37F4D474DE8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463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hlinkClick r:id="rId3"/>
              </a:rPr>
              <a:t>http://www.shodor.org/interactivate/activities/Regression/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8B7A0-04DA-4663-A775-37F4D474DE8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2029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14" name="Google Shape;31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197810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" name="Google Shape;380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930709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89" name="Google Shape;389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This is meant to be a quick, but concrete example of the types of calculations artificial neurons carry out.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B8B7A0-04DA-4663-A775-37F4D474DE8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7065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Spend a little time here, working through how information moves through the network.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Note: It is fun to say “Universal Approximation Theorem” in an artificially deep voice, before extracting the important idea.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B8B7A0-04DA-4663-A775-37F4D474DE86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7453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DON’T ACTUALLY WORK THROUGH THIS EXAMPLE. Briefly discuss what you would do.  The goal is to give a sense of how simple calculations can build in complexity when there are many units.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B8B7A0-04DA-4663-A775-37F4D474DE86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3269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5BF1F789-5F18-4A39-AD7A-F27D50655E1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6833" y="2834640"/>
            <a:ext cx="7803728" cy="1779684"/>
          </a:xfrm>
        </p:spPr>
        <p:txBody>
          <a:bodyPr anchor="t" anchorCtr="0"/>
          <a:lstStyle>
            <a:lvl1pPr algn="l"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[Presentation title, </a:t>
            </a:r>
            <a:br>
              <a:rPr lang="en-US" dirty="0"/>
            </a:br>
            <a:r>
              <a:rPr lang="en-US" dirty="0"/>
              <a:t>four lines max]</a:t>
            </a:r>
          </a:p>
        </p:txBody>
      </p:sp>
      <p:cxnSp>
        <p:nvCxnSpPr>
          <p:cNvPr id="10" name="Line">
            <a:extLst>
              <a:ext uri="{FF2B5EF4-FFF2-40B4-BE49-F238E27FC236}">
                <a16:creationId xmlns:a16="http://schemas.microsoft.com/office/drawing/2014/main" id="{26A76A1E-D9BB-3D47-BDB3-0A2EB2F6A22E}"/>
              </a:ext>
            </a:extLst>
          </p:cNvPr>
          <p:cNvCxnSpPr>
            <a:cxnSpLocks/>
          </p:cNvCxnSpPr>
          <p:nvPr/>
        </p:nvCxnSpPr>
        <p:spPr bwMode="hidden">
          <a:xfrm>
            <a:off x="486832" y="4846320"/>
            <a:ext cx="1706880" cy="0"/>
          </a:xfrm>
          <a:prstGeom prst="line">
            <a:avLst/>
          </a:prstGeom>
          <a:ln w="25400" cap="flat">
            <a:solidFill>
              <a:srgbClr val="FFD1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</p:cxnSp>
      <p:sp>
        <p:nvSpPr>
          <p:cNvPr id="3" name="Subtitle">
            <a:extLst>
              <a:ext uri="{FF2B5EF4-FFF2-40B4-BE49-F238E27FC236}">
                <a16:creationId xmlns:a16="http://schemas.microsoft.com/office/drawing/2014/main" id="{DCD36CB7-C5B7-427E-B007-04E7C37DC94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6833" y="5074921"/>
            <a:ext cx="5730240" cy="822893"/>
          </a:xfrm>
        </p:spPr>
        <p:txBody>
          <a:bodyPr>
            <a:noAutofit/>
          </a:bodyPr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ells Fargo Sans" panose="020B0503020203020204" pitchFamily="34" charset="0"/>
              <a:buNone/>
              <a:tabLst/>
              <a:defRPr sz="1200" baseline="0"/>
            </a:lvl1pPr>
            <a:lvl2pPr marL="0" indent="0" algn="l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marL="0" indent="0" algn="l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marL="0" indent="0" algn="l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marL="0" indent="0" algn="l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marL="0" indent="0" algn="l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marL="0" indent="0" algn="l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marL="0" indent="0" algn="l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marL="0" indent="0" algn="l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>
            <a:r>
              <a:rPr lang="en-US" dirty="0"/>
              <a:t>[Date]</a:t>
            </a:r>
          </a:p>
          <a:p>
            <a:r>
              <a:rPr lang="en-US" dirty="0"/>
              <a:t>[Presenter 1]</a:t>
            </a:r>
          </a:p>
          <a:p>
            <a:r>
              <a:rPr lang="en-US" dirty="0"/>
              <a:t>[Presenter 2]</a:t>
            </a:r>
          </a:p>
        </p:txBody>
      </p:sp>
      <p:sp>
        <p:nvSpPr>
          <p:cNvPr id="8" name="Subtitle">
            <a:extLst>
              <a:ext uri="{FF2B5EF4-FFF2-40B4-BE49-F238E27FC236}">
                <a16:creationId xmlns:a16="http://schemas.microsoft.com/office/drawing/2014/main" id="{DCD36CB7-C5B7-427E-B007-04E7C37DC940}"/>
              </a:ext>
            </a:extLst>
          </p:cNvPr>
          <p:cNvSpPr txBox="1">
            <a:spLocks/>
          </p:cNvSpPr>
          <p:nvPr userDrawn="1"/>
        </p:nvSpPr>
        <p:spPr>
          <a:xfrm>
            <a:off x="486833" y="545254"/>
            <a:ext cx="5730240" cy="822893"/>
          </a:xfrm>
          <a:prstGeom prst="rect">
            <a:avLst/>
          </a:prstGeom>
        </p:spPr>
        <p:txBody>
          <a:bodyPr vert="horz" lIns="0" tIns="0" rIns="0" bIns="0" spcCol="365760" rtlCol="0">
            <a:noAutofit/>
          </a:bodyPr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ells Fargo Sans" panose="020B0503020203020204" pitchFamily="34" charset="0"/>
              <a:buNone/>
              <a:tabLst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ells Fargo Sans" panose="020B0503020203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ells Fargo Sans" panose="020B0503020203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ells Fargo Sans" panose="020B0503020203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ells Fargo Sans" panose="020B0503020203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ells Fargo Sans" panose="020B0503020203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ells Fargo Sans" panose="020B0503020203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ells Fargo Sans" panose="020B0503020203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ells Fargo Sans" panose="020B0503020203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2023</a:t>
            </a:r>
            <a:r>
              <a:rPr lang="en-US" sz="1800" baseline="0" dirty="0"/>
              <a:t> Data Science Camp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123775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debar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">
            <a:extLst>
              <a:ext uri="{FF2B5EF4-FFF2-40B4-BE49-F238E27FC236}">
                <a16:creationId xmlns:a16="http://schemas.microsoft.com/office/drawing/2014/main" id="{0FEC781B-6995-FC4B-8081-5377A71B27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7680" y="457200"/>
            <a:ext cx="11216640" cy="100584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[Slide title]</a:t>
            </a:r>
          </a:p>
        </p:txBody>
      </p:sp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18C91035-5E9C-427C-BB14-3C95EF5EA9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7681" y="1600200"/>
            <a:ext cx="7315200" cy="4572000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86D2EDA-1064-496E-9F5C-3A8317F76D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290561" y="1600200"/>
            <a:ext cx="3413759" cy="4572000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34BDA51D-739A-6147-AE33-B80AD50465E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48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x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C0E22618-D046-4A43-A145-B5CC229DCC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7680" y="457200"/>
            <a:ext cx="11216640" cy="1005840"/>
          </a:xfrm>
        </p:spPr>
        <p:txBody>
          <a:bodyPr/>
          <a:lstStyle/>
          <a:p>
            <a:r>
              <a:rPr lang="en-US" dirty="0"/>
              <a:t>[Slide title]</a:t>
            </a:r>
          </a:p>
        </p:txBody>
      </p:sp>
      <p:sp>
        <p:nvSpPr>
          <p:cNvPr id="5" name="Chart Placeholder 1">
            <a:extLst>
              <a:ext uri="{FF2B5EF4-FFF2-40B4-BE49-F238E27FC236}">
                <a16:creationId xmlns:a16="http://schemas.microsoft.com/office/drawing/2014/main" id="{1739FB7C-9269-7342-8648-01158E245B2B}"/>
              </a:ext>
            </a:extLst>
          </p:cNvPr>
          <p:cNvSpPr>
            <a:spLocks noGrp="1"/>
          </p:cNvSpPr>
          <p:nvPr>
            <p:ph type="chart" sz="quarter" idx="11"/>
          </p:nvPr>
        </p:nvSpPr>
        <p:spPr>
          <a:xfrm>
            <a:off x="487680" y="1600200"/>
            <a:ext cx="3413760" cy="2057400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900"/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6" name="Chart Placeholder 2">
            <a:extLst>
              <a:ext uri="{FF2B5EF4-FFF2-40B4-BE49-F238E27FC236}">
                <a16:creationId xmlns:a16="http://schemas.microsoft.com/office/drawing/2014/main" id="{A9A5DDBF-F036-D247-8214-85BE84E1C4F7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4389120" y="1600200"/>
            <a:ext cx="3413760" cy="2057400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900"/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7" name="Chart Placeholder 3">
            <a:extLst>
              <a:ext uri="{FF2B5EF4-FFF2-40B4-BE49-F238E27FC236}">
                <a16:creationId xmlns:a16="http://schemas.microsoft.com/office/drawing/2014/main" id="{67E53449-679B-CC46-BF8F-F1C105ECD917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8290560" y="1600200"/>
            <a:ext cx="3413760" cy="2057400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900"/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8" name="Chart Placeholder 4">
            <a:extLst>
              <a:ext uri="{FF2B5EF4-FFF2-40B4-BE49-F238E27FC236}">
                <a16:creationId xmlns:a16="http://schemas.microsoft.com/office/drawing/2014/main" id="{964DD178-5836-D24D-9CF5-2E0FDE4934E6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487680" y="4114800"/>
            <a:ext cx="3413760" cy="2057400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900"/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9" name="Chart Placeholder 5">
            <a:extLst>
              <a:ext uri="{FF2B5EF4-FFF2-40B4-BE49-F238E27FC236}">
                <a16:creationId xmlns:a16="http://schemas.microsoft.com/office/drawing/2014/main" id="{CB0AE243-8D47-2941-B6AB-7A7BFCBEE1B2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4389120" y="4114800"/>
            <a:ext cx="3413760" cy="2057400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900"/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10" name="Chart Placeholder 6">
            <a:extLst>
              <a:ext uri="{FF2B5EF4-FFF2-40B4-BE49-F238E27FC236}">
                <a16:creationId xmlns:a16="http://schemas.microsoft.com/office/drawing/2014/main" id="{C99EE39F-D270-8347-9E90-33ACBAEA0719}"/>
              </a:ext>
            </a:extLst>
          </p:cNvPr>
          <p:cNvSpPr>
            <a:spLocks noGrp="1"/>
          </p:cNvSpPr>
          <p:nvPr>
            <p:ph type="chart" sz="quarter" idx="16"/>
          </p:nvPr>
        </p:nvSpPr>
        <p:spPr>
          <a:xfrm>
            <a:off x="8290560" y="4114800"/>
            <a:ext cx="3413760" cy="2057400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900"/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3" name="Slide Number">
            <a:extLst>
              <a:ext uri="{FF2B5EF4-FFF2-40B4-BE49-F238E27FC236}">
                <a16:creationId xmlns:a16="http://schemas.microsoft.com/office/drawing/2014/main" id="{99DBD1E6-5A74-274B-8433-97A77208CD6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969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bg>
      <p:bgPr>
        <a:solidFill>
          <a:srgbClr val="D71E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5433CB49-42F4-4BEC-BD47-AAACD63E2CF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86833" y="457202"/>
            <a:ext cx="7316047" cy="5714999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3600">
                <a:solidFill>
                  <a:schemeClr val="tx1"/>
                </a:solidFill>
                <a:latin typeface="+mj-lt"/>
              </a:defRPr>
            </a:lvl1pPr>
            <a:lvl2pPr marL="0" indent="0">
              <a:spcBef>
                <a:spcPts val="900"/>
              </a:spcBef>
              <a:buNone/>
              <a:defRPr sz="1200">
                <a:solidFill>
                  <a:schemeClr val="tx1"/>
                </a:solidFill>
              </a:defRPr>
            </a:lvl2pPr>
            <a:lvl3pPr marL="171450" indent="-171450">
              <a:spcBef>
                <a:spcPts val="900"/>
              </a:spcBef>
              <a:buFont typeface="Wells Fargo Sans" panose="020B0503020203020204" pitchFamily="34" charset="0"/>
              <a:buChar char="•"/>
              <a:defRPr sz="1200">
                <a:solidFill>
                  <a:schemeClr val="tx1"/>
                </a:solidFill>
              </a:defRPr>
            </a:lvl3pPr>
            <a:lvl4pPr marL="342900" indent="-171450">
              <a:spcBef>
                <a:spcPts val="300"/>
              </a:spcBef>
              <a:buFont typeface="Wells Fargo Sans" panose="020B0503020203020204" pitchFamily="34" charset="0"/>
              <a:buChar char="–"/>
              <a:defRPr sz="1200">
                <a:solidFill>
                  <a:schemeClr val="tx1"/>
                </a:solidFill>
              </a:defRPr>
            </a:lvl4pPr>
            <a:lvl5pPr marL="514350" indent="-171450">
              <a:spcBef>
                <a:spcPts val="300"/>
              </a:spcBef>
              <a:buFont typeface="Wells Fargo Sans" panose="020B0503020203020204" pitchFamily="34" charset="0"/>
              <a:buChar char="–"/>
              <a:defRPr sz="1200">
                <a:solidFill>
                  <a:schemeClr val="tx1"/>
                </a:solidFill>
              </a:defRPr>
            </a:lvl5pPr>
            <a:lvl6pPr marL="685800" indent="-171450">
              <a:spcBef>
                <a:spcPts val="300"/>
              </a:spcBef>
              <a:buFont typeface="Wells Fargo Sans" panose="020B0503020203020204" pitchFamily="34" charset="0"/>
              <a:buChar char="–"/>
              <a:defRPr sz="1200">
                <a:solidFill>
                  <a:schemeClr val="tx1"/>
                </a:solidFill>
              </a:defRPr>
            </a:lvl6pPr>
            <a:lvl7pPr marL="857250" indent="-171450">
              <a:spcBef>
                <a:spcPts val="300"/>
              </a:spcBef>
              <a:buFont typeface="Wells Fargo Sans" panose="020B0503020203020204" pitchFamily="34" charset="0"/>
              <a:buChar char="–"/>
              <a:defRPr sz="1200">
                <a:solidFill>
                  <a:schemeClr val="tx1"/>
                </a:solidFill>
              </a:defRPr>
            </a:lvl7pPr>
            <a:lvl8pPr marL="1028700" indent="-171450">
              <a:spcBef>
                <a:spcPts val="300"/>
              </a:spcBef>
              <a:buFont typeface="Wells Fargo Sans" panose="020B0503020203020204" pitchFamily="34" charset="0"/>
              <a:buChar char="–"/>
              <a:defRPr sz="1200">
                <a:solidFill>
                  <a:schemeClr val="tx1"/>
                </a:solidFill>
              </a:defRPr>
            </a:lvl8pPr>
            <a:lvl9pPr marL="1200150" indent="-171450">
              <a:spcBef>
                <a:spcPts val="300"/>
              </a:spcBef>
              <a:buFont typeface="Wells Fargo Sans" panose="020B0503020203020204" pitchFamily="34" charset="0"/>
              <a:buChar char="–"/>
              <a:defRPr sz="12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[Section header title or quote]</a:t>
            </a:r>
          </a:p>
          <a:p>
            <a:pPr lvl="1"/>
            <a:r>
              <a:rPr lang="en-US" dirty="0"/>
              <a:t>Additional information, if needed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17EF2A7E-ED94-E540-9CF4-B56F980A38D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5213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- Orange">
    <p:bg>
      <p:bgPr>
        <a:solidFill>
          <a:srgbClr val="EB69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5433CB49-42F4-4BEC-BD47-AAACD63E2CF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86834" y="457202"/>
            <a:ext cx="7316047" cy="5714999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3600">
                <a:solidFill>
                  <a:schemeClr val="tx1"/>
                </a:solidFill>
                <a:latin typeface="+mj-lt"/>
              </a:defRPr>
            </a:lvl1pPr>
            <a:lvl2pPr marL="0" indent="0">
              <a:spcBef>
                <a:spcPts val="900"/>
              </a:spcBef>
              <a:buNone/>
              <a:defRPr sz="1200">
                <a:solidFill>
                  <a:schemeClr val="tx1"/>
                </a:solidFill>
              </a:defRPr>
            </a:lvl2pPr>
            <a:lvl3pPr marL="171450" indent="-171450">
              <a:spcBef>
                <a:spcPts val="900"/>
              </a:spcBef>
              <a:buFont typeface="Wells Fargo Sans" panose="020B0503020203020204" pitchFamily="34" charset="0"/>
              <a:buChar char="•"/>
              <a:defRPr sz="1200">
                <a:solidFill>
                  <a:schemeClr val="tx1"/>
                </a:solidFill>
              </a:defRPr>
            </a:lvl3pPr>
            <a:lvl4pPr marL="342900" indent="-171450">
              <a:spcBef>
                <a:spcPts val="300"/>
              </a:spcBef>
              <a:buFont typeface="Wells Fargo Sans" panose="020B0503020203020204" pitchFamily="34" charset="0"/>
              <a:buChar char="–"/>
              <a:defRPr sz="1200">
                <a:solidFill>
                  <a:schemeClr val="tx1"/>
                </a:solidFill>
              </a:defRPr>
            </a:lvl4pPr>
            <a:lvl5pPr marL="514350" indent="-171450">
              <a:spcBef>
                <a:spcPts val="300"/>
              </a:spcBef>
              <a:buFont typeface="Wells Fargo Sans" panose="020B0503020203020204" pitchFamily="34" charset="0"/>
              <a:buChar char="–"/>
              <a:defRPr sz="1200">
                <a:solidFill>
                  <a:schemeClr val="tx1"/>
                </a:solidFill>
              </a:defRPr>
            </a:lvl5pPr>
            <a:lvl6pPr marL="685800" indent="-171450">
              <a:spcBef>
                <a:spcPts val="300"/>
              </a:spcBef>
              <a:buFont typeface="Wells Fargo Sans" panose="020B0503020203020204" pitchFamily="34" charset="0"/>
              <a:buChar char="–"/>
              <a:defRPr sz="1200">
                <a:solidFill>
                  <a:schemeClr val="tx1"/>
                </a:solidFill>
              </a:defRPr>
            </a:lvl6pPr>
            <a:lvl7pPr marL="857250" indent="-171450">
              <a:spcBef>
                <a:spcPts val="300"/>
              </a:spcBef>
              <a:buFont typeface="Wells Fargo Sans" panose="020B0503020203020204" pitchFamily="34" charset="0"/>
              <a:buChar char="–"/>
              <a:defRPr sz="1200">
                <a:solidFill>
                  <a:schemeClr val="tx1"/>
                </a:solidFill>
              </a:defRPr>
            </a:lvl7pPr>
            <a:lvl8pPr marL="1028700" indent="-171450">
              <a:spcBef>
                <a:spcPts val="300"/>
              </a:spcBef>
              <a:buFont typeface="Wells Fargo Sans" panose="020B0503020203020204" pitchFamily="34" charset="0"/>
              <a:buChar char="–"/>
              <a:defRPr sz="1200">
                <a:solidFill>
                  <a:schemeClr val="tx1"/>
                </a:solidFill>
              </a:defRPr>
            </a:lvl8pPr>
            <a:lvl9pPr marL="1200150" indent="-171450">
              <a:spcBef>
                <a:spcPts val="300"/>
              </a:spcBef>
              <a:buFont typeface="Wells Fargo Sans" panose="020B0503020203020204" pitchFamily="34" charset="0"/>
              <a:buChar char="–"/>
              <a:defRPr sz="12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[Section header title or quote]</a:t>
            </a:r>
          </a:p>
          <a:p>
            <a:pPr lvl="1"/>
            <a:r>
              <a:rPr lang="en-US" dirty="0"/>
              <a:t>Additional information, if needed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4E969CF6-897C-2A47-AFD1-3CED01FF01E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0008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- Light Orange">
    <p:bg>
      <p:bgPr>
        <a:solidFill>
          <a:srgbClr val="FF96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5433CB49-42F4-4BEC-BD47-AAACD63E2CF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86833" y="457202"/>
            <a:ext cx="7316048" cy="5714999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3600">
                <a:solidFill>
                  <a:schemeClr val="tx1"/>
                </a:solidFill>
                <a:latin typeface="+mj-lt"/>
              </a:defRPr>
            </a:lvl1pPr>
            <a:lvl2pPr marL="0" indent="0">
              <a:spcBef>
                <a:spcPts val="900"/>
              </a:spcBef>
              <a:buNone/>
              <a:defRPr sz="1200">
                <a:solidFill>
                  <a:schemeClr val="tx1"/>
                </a:solidFill>
              </a:defRPr>
            </a:lvl2pPr>
            <a:lvl3pPr marL="171450" indent="-171450">
              <a:spcBef>
                <a:spcPts val="900"/>
              </a:spcBef>
              <a:buFont typeface="Wells Fargo Sans" panose="020B0503020203020204" pitchFamily="34" charset="0"/>
              <a:buChar char="•"/>
              <a:defRPr sz="1200">
                <a:solidFill>
                  <a:schemeClr val="tx1"/>
                </a:solidFill>
              </a:defRPr>
            </a:lvl3pPr>
            <a:lvl4pPr marL="342900" indent="-171450">
              <a:spcBef>
                <a:spcPts val="300"/>
              </a:spcBef>
              <a:buFont typeface="Wells Fargo Sans" panose="020B0503020203020204" pitchFamily="34" charset="0"/>
              <a:buChar char="–"/>
              <a:defRPr sz="1200">
                <a:solidFill>
                  <a:schemeClr val="tx1"/>
                </a:solidFill>
              </a:defRPr>
            </a:lvl4pPr>
            <a:lvl5pPr marL="514350" indent="-171450">
              <a:spcBef>
                <a:spcPts val="300"/>
              </a:spcBef>
              <a:buFont typeface="Wells Fargo Sans" panose="020B0503020203020204" pitchFamily="34" charset="0"/>
              <a:buChar char="–"/>
              <a:defRPr sz="1200">
                <a:solidFill>
                  <a:schemeClr val="tx1"/>
                </a:solidFill>
              </a:defRPr>
            </a:lvl5pPr>
            <a:lvl6pPr marL="685800" indent="-171450">
              <a:spcBef>
                <a:spcPts val="300"/>
              </a:spcBef>
              <a:buFont typeface="Wells Fargo Sans" panose="020B0503020203020204" pitchFamily="34" charset="0"/>
              <a:buChar char="–"/>
              <a:defRPr sz="1200">
                <a:solidFill>
                  <a:schemeClr val="tx1"/>
                </a:solidFill>
              </a:defRPr>
            </a:lvl6pPr>
            <a:lvl7pPr marL="857250" indent="-171450">
              <a:spcBef>
                <a:spcPts val="300"/>
              </a:spcBef>
              <a:buFont typeface="Wells Fargo Sans" panose="020B0503020203020204" pitchFamily="34" charset="0"/>
              <a:buChar char="–"/>
              <a:defRPr sz="1200">
                <a:solidFill>
                  <a:schemeClr val="tx1"/>
                </a:solidFill>
              </a:defRPr>
            </a:lvl7pPr>
            <a:lvl8pPr marL="1028700" indent="-171450">
              <a:spcBef>
                <a:spcPts val="300"/>
              </a:spcBef>
              <a:buFont typeface="Wells Fargo Sans" panose="020B0503020203020204" pitchFamily="34" charset="0"/>
              <a:buChar char="–"/>
              <a:defRPr sz="1200">
                <a:solidFill>
                  <a:schemeClr val="tx1"/>
                </a:solidFill>
              </a:defRPr>
            </a:lvl8pPr>
            <a:lvl9pPr marL="1200150" indent="-171450">
              <a:spcBef>
                <a:spcPts val="300"/>
              </a:spcBef>
              <a:buFont typeface="Wells Fargo Sans" panose="020B0503020203020204" pitchFamily="34" charset="0"/>
              <a:buChar char="–"/>
              <a:defRPr sz="12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[Section header title or quote]</a:t>
            </a:r>
          </a:p>
          <a:p>
            <a:pPr lvl="1"/>
            <a:r>
              <a:rPr lang="en-US" dirty="0"/>
              <a:t>Additional information, if needed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7A37D924-28E5-5843-9BA3-6C88EE563D2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9633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- Whi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5433CB49-42F4-4BEC-BD47-AAACD63E2CF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86833" y="457202"/>
            <a:ext cx="7316048" cy="5714999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3600">
                <a:solidFill>
                  <a:schemeClr val="tx2"/>
                </a:solidFill>
                <a:latin typeface="+mj-lt"/>
              </a:defRPr>
            </a:lvl1pPr>
            <a:lvl2pPr marL="0" indent="0">
              <a:spcBef>
                <a:spcPts val="900"/>
              </a:spcBef>
              <a:buNone/>
              <a:defRPr sz="1200">
                <a:solidFill>
                  <a:schemeClr val="tx1"/>
                </a:solidFill>
              </a:defRPr>
            </a:lvl2pPr>
            <a:lvl3pPr marL="171450" indent="-171450">
              <a:spcBef>
                <a:spcPts val="900"/>
              </a:spcBef>
              <a:buFont typeface="Wells Fargo Sans" panose="020B0503020203020204" pitchFamily="34" charset="0"/>
              <a:buChar char="•"/>
              <a:defRPr sz="1200">
                <a:solidFill>
                  <a:schemeClr val="tx1"/>
                </a:solidFill>
              </a:defRPr>
            </a:lvl3pPr>
            <a:lvl4pPr marL="342900" indent="-171450">
              <a:spcBef>
                <a:spcPts val="300"/>
              </a:spcBef>
              <a:buFont typeface="Wells Fargo Sans" panose="020B0503020203020204" pitchFamily="34" charset="0"/>
              <a:buChar char="–"/>
              <a:defRPr sz="1200">
                <a:solidFill>
                  <a:schemeClr val="tx1"/>
                </a:solidFill>
              </a:defRPr>
            </a:lvl4pPr>
            <a:lvl5pPr marL="514350" indent="-171450">
              <a:spcBef>
                <a:spcPts val="300"/>
              </a:spcBef>
              <a:buFont typeface="Wells Fargo Sans" panose="020B0503020203020204" pitchFamily="34" charset="0"/>
              <a:buChar char="–"/>
              <a:defRPr sz="1200">
                <a:solidFill>
                  <a:schemeClr val="tx1"/>
                </a:solidFill>
              </a:defRPr>
            </a:lvl5pPr>
            <a:lvl6pPr marL="685800" indent="-171450">
              <a:spcBef>
                <a:spcPts val="300"/>
              </a:spcBef>
              <a:buFont typeface="Wells Fargo Sans" panose="020B0503020203020204" pitchFamily="34" charset="0"/>
              <a:buChar char="–"/>
              <a:defRPr sz="1200">
                <a:solidFill>
                  <a:schemeClr val="tx1"/>
                </a:solidFill>
              </a:defRPr>
            </a:lvl6pPr>
            <a:lvl7pPr marL="857250" indent="-171450">
              <a:spcBef>
                <a:spcPts val="300"/>
              </a:spcBef>
              <a:buFont typeface="Wells Fargo Sans" panose="020B0503020203020204" pitchFamily="34" charset="0"/>
              <a:buChar char="–"/>
              <a:defRPr sz="1200">
                <a:solidFill>
                  <a:schemeClr val="tx1"/>
                </a:solidFill>
              </a:defRPr>
            </a:lvl7pPr>
            <a:lvl8pPr marL="1028700" indent="-171450">
              <a:spcBef>
                <a:spcPts val="300"/>
              </a:spcBef>
              <a:buFont typeface="Wells Fargo Sans" panose="020B0503020203020204" pitchFamily="34" charset="0"/>
              <a:buChar char="–"/>
              <a:defRPr sz="1200">
                <a:solidFill>
                  <a:schemeClr val="tx1"/>
                </a:solidFill>
              </a:defRPr>
            </a:lvl8pPr>
            <a:lvl9pPr marL="1200150" indent="-171450">
              <a:spcBef>
                <a:spcPts val="300"/>
              </a:spcBef>
              <a:buFont typeface="Wells Fargo Sans" panose="020B0503020203020204" pitchFamily="34" charset="0"/>
              <a:buChar char="–"/>
              <a:defRPr sz="12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[Section header title or quote]</a:t>
            </a:r>
          </a:p>
          <a:p>
            <a:pPr lvl="1"/>
            <a:r>
              <a:rPr lang="en-US" dirty="0"/>
              <a:t>Additional information, if needed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56A6D6C7-DEED-604E-9F87-29E1838E56B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5976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an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ECD4D62C-8EA9-44FC-83B2-701A7A41EF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6834" y="457200"/>
            <a:ext cx="7316047" cy="1005840"/>
          </a:xfrm>
        </p:spPr>
        <p:txBody>
          <a:bodyPr/>
          <a:lstStyle/>
          <a:p>
            <a:r>
              <a:rPr lang="en-US" dirty="0"/>
              <a:t>[Slide title]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3E076051-AE4B-CF44-AB12-A6CC31DC24E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86834" y="1600200"/>
            <a:ext cx="7316047" cy="4572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Picture Placeholder 1">
            <a:extLst>
              <a:ext uri="{FF2B5EF4-FFF2-40B4-BE49-F238E27FC236}">
                <a16:creationId xmlns:a16="http://schemas.microsoft.com/office/drawing/2014/main" id="{F62EF48E-356C-2242-ADD1-8AEA6280E3A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290560" y="0"/>
            <a:ext cx="3901440" cy="6858000"/>
          </a:xfrm>
          <a:solidFill>
            <a:srgbClr val="F4F0ED"/>
          </a:solidFill>
        </p:spPr>
        <p:txBody>
          <a:bodyPr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0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" name="Slide Number">
            <a:extLst>
              <a:ext uri="{FF2B5EF4-FFF2-40B4-BE49-F238E27FC236}">
                <a16:creationId xmlns:a16="http://schemas.microsoft.com/office/drawing/2014/main" id="{7042F1D1-52E8-5643-866B-0EB322CE1B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987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One Photo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ECD4D62C-8EA9-44FC-83B2-701A7A41EF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[Slide title]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80D26346-61C4-6C44-B93D-0EBC0C5CAE3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7680" y="1600200"/>
            <a:ext cx="11216640" cy="411480"/>
          </a:xfrm>
        </p:spPr>
        <p:txBody>
          <a:bodyPr anchor="b" anchorCtr="0">
            <a:noAutofit/>
          </a:bodyPr>
          <a:lstStyle>
            <a:lvl1pPr marL="0" indent="0">
              <a:spcBef>
                <a:spcPts val="0"/>
              </a:spcBef>
              <a:buNone/>
              <a:defRPr sz="1000"/>
            </a:lvl1pPr>
            <a:lvl2pPr marL="0" indent="0">
              <a:spcBef>
                <a:spcPts val="0"/>
              </a:spcBef>
              <a:buNone/>
              <a:defRPr sz="1000"/>
            </a:lvl2pPr>
            <a:lvl3pPr marL="0" indent="0">
              <a:spcBef>
                <a:spcPts val="0"/>
              </a:spcBef>
              <a:buNone/>
              <a:defRPr sz="1000"/>
            </a:lvl3pPr>
            <a:lvl4pPr marL="0" indent="0">
              <a:spcBef>
                <a:spcPts val="0"/>
              </a:spcBef>
              <a:buNone/>
              <a:defRPr sz="1000"/>
            </a:lvl4pPr>
            <a:lvl5pPr marL="0" indent="0">
              <a:spcBef>
                <a:spcPts val="0"/>
              </a:spcBef>
              <a:buNone/>
              <a:defRPr sz="1000"/>
            </a:lvl5pPr>
            <a:lvl6pPr marL="0" indent="0">
              <a:spcBef>
                <a:spcPts val="0"/>
              </a:spcBef>
              <a:buNone/>
              <a:defRPr sz="1000"/>
            </a:lvl6pPr>
            <a:lvl7pPr marL="0" indent="0">
              <a:spcBef>
                <a:spcPts val="0"/>
              </a:spcBef>
              <a:buNone/>
              <a:defRPr sz="1000"/>
            </a:lvl7pPr>
            <a:lvl8pPr marL="0" indent="0">
              <a:spcBef>
                <a:spcPts val="0"/>
              </a:spcBef>
              <a:buNone/>
              <a:defRPr sz="1000"/>
            </a:lvl8pPr>
            <a:lvl9pPr marL="0" indent="0">
              <a:spcBef>
                <a:spcPts val="0"/>
              </a:spcBef>
              <a:buNone/>
              <a:defRPr sz="1000"/>
            </a:lvl9pPr>
          </a:lstStyle>
          <a:p>
            <a:pPr lvl="0"/>
            <a:r>
              <a:rPr lang="en-US" dirty="0"/>
              <a:t>[Optional photo caption]</a:t>
            </a:r>
          </a:p>
        </p:txBody>
      </p:sp>
      <p:sp>
        <p:nvSpPr>
          <p:cNvPr id="4" name="Picture Placeholder 1">
            <a:extLst>
              <a:ext uri="{FF2B5EF4-FFF2-40B4-BE49-F238E27FC236}">
                <a16:creationId xmlns:a16="http://schemas.microsoft.com/office/drawing/2014/main" id="{F62EF48E-356C-2242-ADD1-8AEA6280E3A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2103120"/>
            <a:ext cx="12192000" cy="4754880"/>
          </a:xfrm>
          <a:solidFill>
            <a:srgbClr val="F4F0ED"/>
          </a:solidFill>
        </p:spPr>
        <p:txBody>
          <a:bodyPr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Slide Number">
            <a:extLst>
              <a:ext uri="{FF2B5EF4-FFF2-40B4-BE49-F238E27FC236}">
                <a16:creationId xmlns:a16="http://schemas.microsoft.com/office/drawing/2014/main" id="{6C7E36A9-B84B-7E40-9E84-C82B263BF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542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wo Photos and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ECD4D62C-8EA9-44FC-83B2-701A7A41EF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[Slide title]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80D26346-61C4-6C44-B93D-0EBC0C5CAE3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7680" y="1600200"/>
            <a:ext cx="7315201" cy="411480"/>
          </a:xfrm>
        </p:spPr>
        <p:txBody>
          <a:bodyPr anchor="b" anchorCtr="0">
            <a:noAutofit/>
          </a:bodyPr>
          <a:lstStyle>
            <a:lvl1pPr marL="0" indent="0">
              <a:spcBef>
                <a:spcPts val="0"/>
              </a:spcBef>
              <a:buNone/>
              <a:defRPr sz="1000"/>
            </a:lvl1pPr>
            <a:lvl2pPr marL="0" indent="0">
              <a:spcBef>
                <a:spcPts val="0"/>
              </a:spcBef>
              <a:buNone/>
              <a:defRPr sz="1000"/>
            </a:lvl2pPr>
            <a:lvl3pPr marL="0" indent="0">
              <a:spcBef>
                <a:spcPts val="0"/>
              </a:spcBef>
              <a:buNone/>
              <a:defRPr sz="1000"/>
            </a:lvl3pPr>
            <a:lvl4pPr marL="0" indent="0">
              <a:spcBef>
                <a:spcPts val="0"/>
              </a:spcBef>
              <a:buNone/>
              <a:defRPr sz="1000"/>
            </a:lvl4pPr>
            <a:lvl5pPr marL="0" indent="0">
              <a:spcBef>
                <a:spcPts val="0"/>
              </a:spcBef>
              <a:buNone/>
              <a:defRPr sz="1000"/>
            </a:lvl5pPr>
            <a:lvl6pPr marL="0" indent="0">
              <a:spcBef>
                <a:spcPts val="0"/>
              </a:spcBef>
              <a:buNone/>
              <a:defRPr sz="1000"/>
            </a:lvl6pPr>
            <a:lvl7pPr marL="0" indent="0">
              <a:spcBef>
                <a:spcPts val="0"/>
              </a:spcBef>
              <a:buNone/>
              <a:defRPr sz="1000"/>
            </a:lvl7pPr>
            <a:lvl8pPr marL="0" indent="0">
              <a:spcBef>
                <a:spcPts val="0"/>
              </a:spcBef>
              <a:buNone/>
              <a:defRPr sz="1000"/>
            </a:lvl8pPr>
            <a:lvl9pPr marL="0" indent="0">
              <a:spcBef>
                <a:spcPts val="0"/>
              </a:spcBef>
              <a:buNone/>
              <a:defRPr sz="1000"/>
            </a:lvl9pPr>
          </a:lstStyle>
          <a:p>
            <a:pPr lvl="0"/>
            <a:r>
              <a:rPr lang="en-US" dirty="0"/>
              <a:t>[Optional photo caption]</a:t>
            </a:r>
          </a:p>
        </p:txBody>
      </p:sp>
      <p:sp>
        <p:nvSpPr>
          <p:cNvPr id="4" name="Picture Placeholder 1">
            <a:extLst>
              <a:ext uri="{FF2B5EF4-FFF2-40B4-BE49-F238E27FC236}">
                <a16:creationId xmlns:a16="http://schemas.microsoft.com/office/drawing/2014/main" id="{F62EF48E-356C-2242-ADD1-8AEA6280E3A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2103120"/>
            <a:ext cx="8290560" cy="4754880"/>
          </a:xfrm>
          <a:solidFill>
            <a:srgbClr val="F4F0ED"/>
          </a:solidFill>
        </p:spPr>
        <p:txBody>
          <a:bodyPr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044CA248-D2A9-BE4C-8A71-862CADED024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290561" y="1600200"/>
            <a:ext cx="3413760" cy="411480"/>
          </a:xfrm>
        </p:spPr>
        <p:txBody>
          <a:bodyPr anchor="b" anchorCtr="0">
            <a:noAutofit/>
          </a:bodyPr>
          <a:lstStyle>
            <a:lvl1pPr marL="0" indent="0">
              <a:spcBef>
                <a:spcPts val="0"/>
              </a:spcBef>
              <a:buNone/>
              <a:defRPr sz="1000"/>
            </a:lvl1pPr>
            <a:lvl2pPr marL="0" indent="0">
              <a:spcBef>
                <a:spcPts val="0"/>
              </a:spcBef>
              <a:buNone/>
              <a:defRPr sz="1000"/>
            </a:lvl2pPr>
            <a:lvl3pPr marL="0" indent="0">
              <a:spcBef>
                <a:spcPts val="0"/>
              </a:spcBef>
              <a:buNone/>
              <a:defRPr sz="1000"/>
            </a:lvl3pPr>
            <a:lvl4pPr marL="0" indent="0">
              <a:spcBef>
                <a:spcPts val="0"/>
              </a:spcBef>
              <a:buNone/>
              <a:defRPr sz="1000"/>
            </a:lvl4pPr>
            <a:lvl5pPr marL="0" indent="0">
              <a:spcBef>
                <a:spcPts val="0"/>
              </a:spcBef>
              <a:buNone/>
              <a:defRPr sz="1000"/>
            </a:lvl5pPr>
            <a:lvl6pPr marL="0" indent="0">
              <a:spcBef>
                <a:spcPts val="0"/>
              </a:spcBef>
              <a:buNone/>
              <a:defRPr sz="1000"/>
            </a:lvl6pPr>
            <a:lvl7pPr marL="0" indent="0">
              <a:spcBef>
                <a:spcPts val="0"/>
              </a:spcBef>
              <a:buNone/>
              <a:defRPr sz="1000"/>
            </a:lvl7pPr>
            <a:lvl8pPr marL="0" indent="0">
              <a:spcBef>
                <a:spcPts val="0"/>
              </a:spcBef>
              <a:buNone/>
              <a:defRPr sz="1000"/>
            </a:lvl8pPr>
            <a:lvl9pPr marL="0" indent="0">
              <a:spcBef>
                <a:spcPts val="0"/>
              </a:spcBef>
              <a:buNone/>
              <a:defRPr sz="1000"/>
            </a:lvl9pPr>
          </a:lstStyle>
          <a:p>
            <a:pPr lvl="0"/>
            <a:r>
              <a:rPr lang="en-US" dirty="0"/>
              <a:t>[Optional photo caption]</a:t>
            </a:r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8DA8240D-0BD4-F841-8B8F-61635137F8E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90560" y="2103120"/>
            <a:ext cx="3901440" cy="4754880"/>
          </a:xfrm>
          <a:solidFill>
            <a:srgbClr val="B5ADAD"/>
          </a:solidFill>
        </p:spPr>
        <p:txBody>
          <a:bodyPr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Slide Number">
            <a:extLst>
              <a:ext uri="{FF2B5EF4-FFF2-40B4-BE49-F238E27FC236}">
                <a16:creationId xmlns:a16="http://schemas.microsoft.com/office/drawing/2014/main" id="{55695995-E9EC-9741-9AB6-FA7A10F3549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475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ECD4D62C-8EA9-44FC-83B2-701A7A41EF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[Slide title]</a:t>
            </a:r>
          </a:p>
        </p:txBody>
      </p:sp>
      <p:sp>
        <p:nvSpPr>
          <p:cNvPr id="3" name="Slide Number">
            <a:extLst>
              <a:ext uri="{FF2B5EF4-FFF2-40B4-BE49-F238E27FC236}">
                <a16:creationId xmlns:a16="http://schemas.microsoft.com/office/drawing/2014/main" id="{6E475588-47DB-0041-A49C-8F0EF860065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475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5BF1F789-5F18-4A39-AD7A-F27D50655E1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6833" y="2834640"/>
            <a:ext cx="5730240" cy="1779684"/>
          </a:xfrm>
        </p:spPr>
        <p:txBody>
          <a:bodyPr anchor="t" anchorCtr="0"/>
          <a:lstStyle>
            <a:lvl1pPr algn="l"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[Presentation title, </a:t>
            </a:r>
            <a:br>
              <a:rPr lang="en-US" dirty="0"/>
            </a:br>
            <a:r>
              <a:rPr lang="en-US" dirty="0"/>
              <a:t>four lines max]</a:t>
            </a:r>
          </a:p>
        </p:txBody>
      </p:sp>
      <p:cxnSp>
        <p:nvCxnSpPr>
          <p:cNvPr id="10" name="Line">
            <a:extLst>
              <a:ext uri="{FF2B5EF4-FFF2-40B4-BE49-F238E27FC236}">
                <a16:creationId xmlns:a16="http://schemas.microsoft.com/office/drawing/2014/main" id="{26A76A1E-D9BB-3D47-BDB3-0A2EB2F6A22E}"/>
              </a:ext>
            </a:extLst>
          </p:cNvPr>
          <p:cNvCxnSpPr>
            <a:cxnSpLocks/>
          </p:cNvCxnSpPr>
          <p:nvPr/>
        </p:nvCxnSpPr>
        <p:spPr bwMode="hidden">
          <a:xfrm>
            <a:off x="486832" y="4846320"/>
            <a:ext cx="1706880" cy="0"/>
          </a:xfrm>
          <a:prstGeom prst="line">
            <a:avLst/>
          </a:prstGeom>
          <a:ln w="25400" cap="flat">
            <a:solidFill>
              <a:srgbClr val="FFD1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</p:cxnSp>
      <p:sp>
        <p:nvSpPr>
          <p:cNvPr id="3" name="Subtitle">
            <a:extLst>
              <a:ext uri="{FF2B5EF4-FFF2-40B4-BE49-F238E27FC236}">
                <a16:creationId xmlns:a16="http://schemas.microsoft.com/office/drawing/2014/main" id="{DCD36CB7-C5B7-427E-B007-04E7C37DC94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6833" y="5074921"/>
            <a:ext cx="5730240" cy="822893"/>
          </a:xfrm>
        </p:spPr>
        <p:txBody>
          <a:bodyPr>
            <a:noAutofit/>
          </a:bodyPr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ells Fargo Sans" panose="020B0503020203020204" pitchFamily="34" charset="0"/>
              <a:buNone/>
              <a:tabLst/>
              <a:defRPr sz="1200" baseline="0"/>
            </a:lvl1pPr>
            <a:lvl2pPr marL="0" indent="0" algn="l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marL="0" indent="0" algn="l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marL="0" indent="0" algn="l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marL="0" indent="0" algn="l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marL="0" indent="0" algn="l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marL="0" indent="0" algn="l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marL="0" indent="0" algn="l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marL="0" indent="0" algn="l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>
            <a:r>
              <a:rPr lang="en-US" dirty="0"/>
              <a:t>[Date]</a:t>
            </a:r>
          </a:p>
          <a:p>
            <a:r>
              <a:rPr lang="en-US" dirty="0"/>
              <a:t>[Presenter 1]</a:t>
            </a:r>
          </a:p>
          <a:p>
            <a:r>
              <a:rPr lang="en-US" dirty="0"/>
              <a:t>[Presenter 2]</a:t>
            </a:r>
          </a:p>
        </p:txBody>
      </p:sp>
      <p:sp>
        <p:nvSpPr>
          <p:cNvPr id="6" name="Picture">
            <a:extLst>
              <a:ext uri="{FF2B5EF4-FFF2-40B4-BE49-F238E27FC236}">
                <a16:creationId xmlns:a16="http://schemas.microsoft.com/office/drawing/2014/main" id="{73EA1C7A-1FB4-554C-9536-79F942D4434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949440" y="2148840"/>
            <a:ext cx="4754880" cy="4023360"/>
          </a:xfrm>
          <a:solidFill>
            <a:srgbClr val="F4F0ED"/>
          </a:solidFill>
        </p:spPr>
        <p:txBody>
          <a:bodyPr anchor="ctr" anchorCtr="0"/>
          <a:lstStyle>
            <a:lvl1pPr marL="0" indent="0" algn="ctr">
              <a:buNone/>
              <a:defRPr sz="1000"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328391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">
            <a:extLst>
              <a:ext uri="{FF2B5EF4-FFF2-40B4-BE49-F238E27FC236}">
                <a16:creationId xmlns:a16="http://schemas.microsoft.com/office/drawing/2014/main" id="{665BEEFC-B89E-9C41-8260-1542F0B43A2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757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hank You">
            <a:extLst>
              <a:ext uri="{FF2B5EF4-FFF2-40B4-BE49-F238E27FC236}">
                <a16:creationId xmlns:a16="http://schemas.microsoft.com/office/drawing/2014/main" id="{D5C8B33B-B32E-0C4D-947A-87A5447D23F3}"/>
              </a:ext>
            </a:extLst>
          </p:cNvPr>
          <p:cNvSpPr txBox="1">
            <a:spLocks/>
          </p:cNvSpPr>
          <p:nvPr/>
        </p:nvSpPr>
        <p:spPr>
          <a:xfrm>
            <a:off x="487679" y="1600202"/>
            <a:ext cx="11217487" cy="1600199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7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Thank you</a:t>
            </a:r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D580231D-7943-F647-B67D-262940DDDB8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7680" y="4341847"/>
            <a:ext cx="3413760" cy="1830355"/>
          </a:xfrm>
        </p:spPr>
        <p:txBody>
          <a:bodyPr anchor="b" anchorCtr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000"/>
            </a:lvl1pPr>
            <a:lvl2pPr marL="0" indent="0">
              <a:spcBef>
                <a:spcPts val="0"/>
              </a:spcBef>
              <a:buFontTx/>
              <a:buNone/>
              <a:defRPr sz="1000"/>
            </a:lvl2pPr>
            <a:lvl3pPr marL="0" indent="0">
              <a:spcBef>
                <a:spcPts val="0"/>
              </a:spcBef>
              <a:buFontTx/>
              <a:buNone/>
              <a:defRPr sz="1000"/>
            </a:lvl3pPr>
            <a:lvl4pPr marL="0" indent="0">
              <a:spcBef>
                <a:spcPts val="0"/>
              </a:spcBef>
              <a:buFontTx/>
              <a:buNone/>
              <a:defRPr sz="1000"/>
            </a:lvl4pPr>
            <a:lvl5pPr marL="0" indent="0">
              <a:spcBef>
                <a:spcPts val="0"/>
              </a:spcBef>
              <a:buFontTx/>
              <a:buNone/>
              <a:defRPr sz="1000"/>
            </a:lvl5pPr>
            <a:lvl6pPr marL="0" indent="0">
              <a:spcBef>
                <a:spcPts val="0"/>
              </a:spcBef>
              <a:buFontTx/>
              <a:buNone/>
              <a:defRPr sz="1000"/>
            </a:lvl6pPr>
            <a:lvl7pPr marL="0" indent="0">
              <a:spcBef>
                <a:spcPts val="0"/>
              </a:spcBef>
              <a:buFontTx/>
              <a:buNone/>
              <a:defRPr sz="1000"/>
            </a:lvl7pPr>
            <a:lvl8pPr marL="0" indent="0">
              <a:spcBef>
                <a:spcPts val="0"/>
              </a:spcBef>
              <a:buFontTx/>
              <a:buNone/>
              <a:defRPr sz="1000"/>
            </a:lvl8pPr>
            <a:lvl9pPr marL="0" indent="0">
              <a:spcBef>
                <a:spcPts val="0"/>
              </a:spcBef>
              <a:buFontTx/>
              <a:buNone/>
              <a:defRPr sz="1000"/>
            </a:lvl9pPr>
          </a:lstStyle>
          <a:p>
            <a:pPr lvl="0"/>
            <a:r>
              <a:rPr lang="en-US" dirty="0"/>
              <a:t>[Optional contact information]</a:t>
            </a:r>
          </a:p>
        </p:txBody>
      </p:sp>
    </p:spTree>
    <p:extLst>
      <p:ext uri="{BB962C8B-B14F-4D97-AF65-F5344CB8AC3E}">
        <p14:creationId xmlns:p14="http://schemas.microsoft.com/office/powerpoint/2010/main" val="3680987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debar Right">
  <p:cSld name="1_Sidebar Righ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4"/>
          <p:cNvSpPr txBox="1">
            <a:spLocks noGrp="1"/>
          </p:cNvSpPr>
          <p:nvPr>
            <p:ph type="title"/>
          </p:nvPr>
        </p:nvSpPr>
        <p:spPr>
          <a:xfrm>
            <a:off x="487680" y="457200"/>
            <a:ext cx="11216640" cy="1005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lay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24"/>
          <p:cNvSpPr txBox="1">
            <a:spLocks noGrp="1"/>
          </p:cNvSpPr>
          <p:nvPr>
            <p:ph type="body" idx="1"/>
          </p:nvPr>
        </p:nvSpPr>
        <p:spPr>
          <a:xfrm>
            <a:off x="487681" y="1600200"/>
            <a:ext cx="7315200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30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/>
            </a:lvl5pPr>
            <a:lvl6pPr marL="2743200" lvl="5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6pPr>
            <a:lvl7pPr marL="3200400" lvl="6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7pPr>
            <a:lvl8pPr marL="3657600" lvl="7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8pPr>
            <a:lvl9pPr marL="4114800" lvl="8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9pPr>
          </a:lstStyle>
          <a:p>
            <a:endParaRPr/>
          </a:p>
        </p:txBody>
      </p:sp>
      <p:sp>
        <p:nvSpPr>
          <p:cNvPr id="39" name="Google Shape;39;p24"/>
          <p:cNvSpPr txBox="1">
            <a:spLocks noGrp="1"/>
          </p:cNvSpPr>
          <p:nvPr>
            <p:ph type="body" idx="2"/>
          </p:nvPr>
        </p:nvSpPr>
        <p:spPr>
          <a:xfrm>
            <a:off x="8290561" y="1600200"/>
            <a:ext cx="3413759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30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/>
            </a:lvl5pPr>
            <a:lvl6pPr marL="2743200" lvl="5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6pPr>
            <a:lvl7pPr marL="3200400" lvl="6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7pPr>
            <a:lvl8pPr marL="3657600" lvl="7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8pPr>
            <a:lvl9pPr marL="4114800" lvl="8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9pPr>
          </a:lstStyle>
          <a:p>
            <a:endParaRPr/>
          </a:p>
        </p:txBody>
      </p:sp>
      <p:sp>
        <p:nvSpPr>
          <p:cNvPr id="40" name="Google Shape;40;p24"/>
          <p:cNvSpPr txBox="1">
            <a:spLocks noGrp="1"/>
          </p:cNvSpPr>
          <p:nvPr>
            <p:ph type="sldNum" idx="12"/>
          </p:nvPr>
        </p:nvSpPr>
        <p:spPr>
          <a:xfrm>
            <a:off x="11216640" y="6400800"/>
            <a:ext cx="48768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72900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">
            <a:extLst>
              <a:ext uri="{FF2B5EF4-FFF2-40B4-BE49-F238E27FC236}">
                <a16:creationId xmlns:a16="http://schemas.microsoft.com/office/drawing/2014/main" id="{9D9BA87F-F94E-2547-8D0D-4850B27176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7680" y="457200"/>
            <a:ext cx="11216640" cy="100584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[Slide title]</a:t>
            </a:r>
          </a:p>
        </p:txBody>
      </p:sp>
      <p:cxnSp>
        <p:nvCxnSpPr>
          <p:cNvPr id="4" name="Line">
            <a:extLst>
              <a:ext uri="{FF2B5EF4-FFF2-40B4-BE49-F238E27FC236}">
                <a16:creationId xmlns:a16="http://schemas.microsoft.com/office/drawing/2014/main" id="{4D348C42-76C9-E94C-BD38-85471A87E30C}"/>
              </a:ext>
            </a:extLst>
          </p:cNvPr>
          <p:cNvCxnSpPr>
            <a:cxnSpLocks/>
          </p:cNvCxnSpPr>
          <p:nvPr/>
        </p:nvCxnSpPr>
        <p:spPr bwMode="hidden">
          <a:xfrm>
            <a:off x="487680" y="1600200"/>
            <a:ext cx="5364480" cy="0"/>
          </a:xfrm>
          <a:prstGeom prst="line">
            <a:avLst/>
          </a:prstGeom>
          <a:ln w="19050" cap="flat">
            <a:solidFill>
              <a:srgbClr val="FFD1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</p:cxnSp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5ACDF6B2-62B8-404E-8D30-5948044193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680" y="1828800"/>
            <a:ext cx="5364480" cy="4340224"/>
          </a:xfrm>
        </p:spPr>
        <p:txBody>
          <a:bodyPr numCol="1"/>
          <a:lstStyle>
            <a:lvl1pPr marL="171450" indent="-171450">
              <a:buFont typeface="Wells Fargo Sans" panose="020B0503020203020204" pitchFamily="34" charset="0"/>
              <a:buChar char="•"/>
              <a:tabLst>
                <a:tab pos="4024313" algn="r"/>
              </a:tabLst>
              <a:defRPr/>
            </a:lvl1pPr>
            <a:lvl2pPr marL="342900" indent="-171450">
              <a:tabLst>
                <a:tab pos="4024313" algn="r"/>
              </a:tabLst>
              <a:defRPr/>
            </a:lvl2pPr>
            <a:lvl3pPr marL="514350" indent="-171450">
              <a:tabLst>
                <a:tab pos="4024313" algn="r"/>
              </a:tabLst>
              <a:defRPr/>
            </a:lvl3pPr>
            <a:lvl4pPr marL="685800" indent="-171450">
              <a:tabLst>
                <a:tab pos="4024313" algn="r"/>
              </a:tabLst>
              <a:defRPr/>
            </a:lvl4pPr>
            <a:lvl5pPr marL="857250" indent="-171450">
              <a:tabLst>
                <a:tab pos="4024313" algn="r"/>
              </a:tabLst>
              <a:defRPr/>
            </a:lvl5pPr>
            <a:lvl6pPr marL="1028700" indent="-171450">
              <a:tabLst>
                <a:tab pos="4024313" algn="r"/>
              </a:tabLst>
              <a:defRPr/>
            </a:lvl6pPr>
            <a:lvl7pPr marL="1200150" indent="-171450">
              <a:tabLst>
                <a:tab pos="4024313" algn="r"/>
              </a:tabLst>
              <a:defRPr/>
            </a:lvl7pPr>
            <a:lvl8pPr marL="1371600" indent="-171450">
              <a:tabLst>
                <a:tab pos="4024313" algn="r"/>
              </a:tabLst>
              <a:defRPr/>
            </a:lvl8pPr>
            <a:lvl9pPr marL="1543050" indent="-171450">
              <a:tabLst>
                <a:tab pos="4024313" algn="r"/>
              </a:tabLst>
              <a:defRPr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F7941C5E-69DA-4A4E-99CB-9F761C37918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482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">
            <a:extLst>
              <a:ext uri="{FF2B5EF4-FFF2-40B4-BE49-F238E27FC236}">
                <a16:creationId xmlns:a16="http://schemas.microsoft.com/office/drawing/2014/main" id="{9D9BA87F-F94E-2547-8D0D-4850B27176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7680" y="457200"/>
            <a:ext cx="11216640" cy="100584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[Slide title]</a:t>
            </a:r>
          </a:p>
        </p:txBody>
      </p:sp>
      <p:cxnSp>
        <p:nvCxnSpPr>
          <p:cNvPr id="4" name="Line">
            <a:extLst>
              <a:ext uri="{FF2B5EF4-FFF2-40B4-BE49-F238E27FC236}">
                <a16:creationId xmlns:a16="http://schemas.microsoft.com/office/drawing/2014/main" id="{4D348C42-76C9-E94C-BD38-85471A87E30C}"/>
              </a:ext>
            </a:extLst>
          </p:cNvPr>
          <p:cNvCxnSpPr>
            <a:cxnSpLocks/>
          </p:cNvCxnSpPr>
          <p:nvPr/>
        </p:nvCxnSpPr>
        <p:spPr bwMode="hidden">
          <a:xfrm>
            <a:off x="487680" y="1600200"/>
            <a:ext cx="5364480" cy="0"/>
          </a:xfrm>
          <a:prstGeom prst="line">
            <a:avLst/>
          </a:prstGeom>
          <a:ln w="19050" cap="flat">
            <a:solidFill>
              <a:srgbClr val="FFD1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</p:cxnSp>
      <p:cxnSp>
        <p:nvCxnSpPr>
          <p:cNvPr id="9" name="Line">
            <a:extLst>
              <a:ext uri="{FF2B5EF4-FFF2-40B4-BE49-F238E27FC236}">
                <a16:creationId xmlns:a16="http://schemas.microsoft.com/office/drawing/2014/main" id="{827E2BA7-0F08-6A47-9026-1A567427BC27}"/>
              </a:ext>
            </a:extLst>
          </p:cNvPr>
          <p:cNvCxnSpPr>
            <a:cxnSpLocks/>
          </p:cNvCxnSpPr>
          <p:nvPr/>
        </p:nvCxnSpPr>
        <p:spPr bwMode="hidden">
          <a:xfrm>
            <a:off x="6339840" y="1600200"/>
            <a:ext cx="5364480" cy="0"/>
          </a:xfrm>
          <a:prstGeom prst="line">
            <a:avLst/>
          </a:prstGeom>
          <a:ln w="19050" cap="flat">
            <a:solidFill>
              <a:srgbClr val="FFD1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</p:cxnSp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5ACDF6B2-62B8-404E-8D30-5948044193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679" y="1828802"/>
            <a:ext cx="11217487" cy="4340224"/>
          </a:xfrm>
        </p:spPr>
        <p:txBody>
          <a:bodyPr numCol="2"/>
          <a:lstStyle>
            <a:lvl1pPr marL="171450" indent="-171450">
              <a:buFont typeface="Wells Fargo Sans" panose="020B0503020203020204" pitchFamily="34" charset="0"/>
              <a:buChar char="•"/>
              <a:tabLst>
                <a:tab pos="4024313" algn="r"/>
              </a:tabLst>
              <a:defRPr/>
            </a:lvl1pPr>
            <a:lvl2pPr marL="342900" indent="-171450">
              <a:tabLst>
                <a:tab pos="4024313" algn="r"/>
              </a:tabLst>
              <a:defRPr/>
            </a:lvl2pPr>
            <a:lvl3pPr marL="514350" indent="-171450">
              <a:tabLst>
                <a:tab pos="4024313" algn="r"/>
              </a:tabLst>
              <a:defRPr/>
            </a:lvl3pPr>
            <a:lvl4pPr marL="685800" indent="-171450">
              <a:tabLst>
                <a:tab pos="4024313" algn="r"/>
              </a:tabLst>
              <a:defRPr/>
            </a:lvl4pPr>
            <a:lvl5pPr marL="857250" indent="-171450">
              <a:tabLst>
                <a:tab pos="4024313" algn="r"/>
              </a:tabLst>
              <a:defRPr/>
            </a:lvl5pPr>
            <a:lvl6pPr marL="1028700" indent="-171450">
              <a:tabLst>
                <a:tab pos="4024313" algn="r"/>
              </a:tabLst>
              <a:defRPr/>
            </a:lvl6pPr>
            <a:lvl7pPr marL="1200150" indent="-171450">
              <a:tabLst>
                <a:tab pos="4024313" algn="r"/>
              </a:tabLst>
              <a:defRPr/>
            </a:lvl7pPr>
            <a:lvl8pPr marL="1371600" indent="-171450">
              <a:tabLst>
                <a:tab pos="4024313" algn="r"/>
              </a:tabLst>
              <a:defRPr/>
            </a:lvl8pPr>
            <a:lvl9pPr marL="1543050" indent="-171450">
              <a:tabLst>
                <a:tab pos="4024313" algn="r"/>
              </a:tabLst>
              <a:defRPr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07DB0427-6005-7646-A1DA-069FBA064B9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945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">
            <a:extLst>
              <a:ext uri="{FF2B5EF4-FFF2-40B4-BE49-F238E27FC236}">
                <a16:creationId xmlns:a16="http://schemas.microsoft.com/office/drawing/2014/main" id="{9D9BA87F-F94E-2547-8D0D-4850B27176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[Slide title]</a:t>
            </a:r>
          </a:p>
        </p:txBody>
      </p:sp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5ACDF6B2-62B8-404E-8D30-5948044193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6833" y="1600202"/>
            <a:ext cx="11216640" cy="45688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16C968B0-98BE-A54C-8F1A-69CB67A0FB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966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">
            <a:extLst>
              <a:ext uri="{FF2B5EF4-FFF2-40B4-BE49-F238E27FC236}">
                <a16:creationId xmlns:a16="http://schemas.microsoft.com/office/drawing/2014/main" id="{9D9BA87F-F94E-2547-8D0D-4850B27176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7680" y="457200"/>
            <a:ext cx="11216640" cy="100584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[Slide title]</a:t>
            </a:r>
          </a:p>
        </p:txBody>
      </p:sp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5ACDF6B2-62B8-404E-8D30-5948044193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680" y="1600202"/>
            <a:ext cx="7315200" cy="4568825"/>
          </a:xfrm>
        </p:spPr>
        <p:txBody>
          <a:bodyPr>
            <a:noAutofit/>
          </a:bodyPr>
          <a:lstStyle>
            <a:lvl1pPr marL="274320" indent="-274320">
              <a:lnSpc>
                <a:spcPct val="100000"/>
              </a:lnSpc>
              <a:buFont typeface="Wells Fargo Sans Display" panose="020B0503020203020204" pitchFamily="34" charset="0"/>
              <a:buChar char="•"/>
              <a:defRPr sz="2400">
                <a:latin typeface="+mj-lt"/>
              </a:defRPr>
            </a:lvl1pPr>
            <a:lvl2pPr marL="548640" indent="-274320">
              <a:lnSpc>
                <a:spcPct val="100000"/>
              </a:lnSpc>
              <a:buFont typeface="Wells Fargo Sans Display" panose="020B0503020203020204" pitchFamily="34" charset="0"/>
              <a:buChar char="–"/>
              <a:defRPr sz="2400">
                <a:latin typeface="+mj-lt"/>
              </a:defRPr>
            </a:lvl2pPr>
            <a:lvl3pPr marL="822960" indent="-274320">
              <a:lnSpc>
                <a:spcPct val="100000"/>
              </a:lnSpc>
              <a:buFont typeface="Wells Fargo Sans Display" panose="020B0503020203020204" pitchFamily="34" charset="0"/>
              <a:buChar char="–"/>
              <a:defRPr sz="2400">
                <a:latin typeface="+mj-lt"/>
              </a:defRPr>
            </a:lvl3pPr>
            <a:lvl4pPr marL="1097280" indent="-274320">
              <a:lnSpc>
                <a:spcPct val="100000"/>
              </a:lnSpc>
              <a:buFont typeface="Wells Fargo Sans Display" panose="020B0503020203020204" pitchFamily="34" charset="0"/>
              <a:buChar char="–"/>
              <a:defRPr sz="2400">
                <a:latin typeface="+mj-lt"/>
              </a:defRPr>
            </a:lvl4pPr>
            <a:lvl5pPr marL="1371600" indent="-274320">
              <a:lnSpc>
                <a:spcPct val="100000"/>
              </a:lnSpc>
              <a:buFont typeface="Wells Fargo Sans Display" panose="020B0503020203020204" pitchFamily="34" charset="0"/>
              <a:buChar char="–"/>
              <a:defRPr sz="2400">
                <a:latin typeface="+mj-lt"/>
              </a:defRPr>
            </a:lvl5pPr>
            <a:lvl6pPr marL="1645920" indent="-274320">
              <a:lnSpc>
                <a:spcPct val="100000"/>
              </a:lnSpc>
              <a:buFont typeface="Wells Fargo Sans Display" panose="020B0503020203020204" pitchFamily="34" charset="0"/>
              <a:buChar char="–"/>
              <a:defRPr sz="2400">
                <a:latin typeface="+mj-lt"/>
              </a:defRPr>
            </a:lvl6pPr>
            <a:lvl7pPr marL="1920240" indent="-274320">
              <a:lnSpc>
                <a:spcPct val="100000"/>
              </a:lnSpc>
              <a:buFont typeface="Wells Fargo Sans Display" panose="020B0503020203020204" pitchFamily="34" charset="0"/>
              <a:buChar char="–"/>
              <a:defRPr sz="2400">
                <a:latin typeface="+mj-lt"/>
              </a:defRPr>
            </a:lvl7pPr>
            <a:lvl8pPr marL="2194560" indent="-274320">
              <a:lnSpc>
                <a:spcPct val="100000"/>
              </a:lnSpc>
              <a:buFont typeface="Wells Fargo Sans Display" panose="020B0503020203020204" pitchFamily="34" charset="0"/>
              <a:buChar char="–"/>
              <a:defRPr sz="2400">
                <a:latin typeface="+mj-lt"/>
              </a:defRPr>
            </a:lvl8pPr>
            <a:lvl9pPr marL="2468880" indent="-274320">
              <a:lnSpc>
                <a:spcPct val="100000"/>
              </a:lnSpc>
              <a:buFont typeface="Wells Fargo Sans Display" panose="020B0503020203020204" pitchFamily="34" charset="0"/>
              <a:buChar char="–"/>
              <a:defRPr sz="2400">
                <a:latin typeface="+mj-lt"/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16C968B0-98BE-A54C-8F1A-69CB67A0FB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314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">
            <a:extLst>
              <a:ext uri="{FF2B5EF4-FFF2-40B4-BE49-F238E27FC236}">
                <a16:creationId xmlns:a16="http://schemas.microsoft.com/office/drawing/2014/main" id="{5A6DEEE1-C08A-1E44-BEC5-E09044562C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7680" y="457200"/>
            <a:ext cx="11216640" cy="100584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[Slide title]</a:t>
            </a:r>
          </a:p>
        </p:txBody>
      </p:sp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18C91035-5E9C-427C-BB14-3C95EF5EA9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7680" y="1600200"/>
            <a:ext cx="5364480" cy="4572000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86D2EDA-1064-496E-9F5C-3A8317F76D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39840" y="1600200"/>
            <a:ext cx="5364480" cy="4572000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E9BFDC9A-8BFC-8946-84F2-2786226F4A2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316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">
            <a:extLst>
              <a:ext uri="{FF2B5EF4-FFF2-40B4-BE49-F238E27FC236}">
                <a16:creationId xmlns:a16="http://schemas.microsoft.com/office/drawing/2014/main" id="{0FEC781B-6995-FC4B-8081-5377A71B27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7680" y="457200"/>
            <a:ext cx="11216640" cy="100584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[Slide title]</a:t>
            </a:r>
          </a:p>
        </p:txBody>
      </p:sp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18C91035-5E9C-427C-BB14-3C95EF5EA9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7681" y="1600200"/>
            <a:ext cx="3413760" cy="4572000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86D2EDA-1064-496E-9F5C-3A8317F76D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89120" y="1600200"/>
            <a:ext cx="3413760" cy="4572000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AAE1199F-835A-AB49-B657-252EF2C5A8A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290562" y="1600200"/>
            <a:ext cx="3414605" cy="4572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77759C7B-BF36-F44D-BEAC-32033DC6973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293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debar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">
            <a:extLst>
              <a:ext uri="{FF2B5EF4-FFF2-40B4-BE49-F238E27FC236}">
                <a16:creationId xmlns:a16="http://schemas.microsoft.com/office/drawing/2014/main" id="{0FEC781B-6995-FC4B-8081-5377A71B27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7680" y="457200"/>
            <a:ext cx="11216640" cy="100584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[Slide title]</a:t>
            </a:r>
          </a:p>
        </p:txBody>
      </p:sp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18C91035-5E9C-427C-BB14-3C95EF5EA9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7681" y="1600200"/>
            <a:ext cx="3413760" cy="4572000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86D2EDA-1064-496E-9F5C-3A8317F76D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89121" y="1600200"/>
            <a:ext cx="7315199" cy="4572000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5D805AD4-73CF-FE45-8F86-233D14A0CF8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677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">
            <a:extLst>
              <a:ext uri="{FF2B5EF4-FFF2-40B4-BE49-F238E27FC236}">
                <a16:creationId xmlns:a16="http://schemas.microsoft.com/office/drawing/2014/main" id="{1EF5521F-5C5A-4C48-8B35-7AA5E06047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680" y="457200"/>
            <a:ext cx="11216640" cy="100584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[Slide title]</a:t>
            </a:r>
          </a:p>
        </p:txBody>
      </p:sp>
      <p:sp>
        <p:nvSpPr>
          <p:cNvPr id="3" name="Text Placeholder">
            <a:extLst>
              <a:ext uri="{FF2B5EF4-FFF2-40B4-BE49-F238E27FC236}">
                <a16:creationId xmlns:a16="http://schemas.microsoft.com/office/drawing/2014/main" id="{48CBF009-1B9F-4150-8EC1-2D97F9BB49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7680" y="1600200"/>
            <a:ext cx="11216640" cy="4572000"/>
          </a:xfrm>
          <a:prstGeom prst="rect">
            <a:avLst/>
          </a:prstGeom>
        </p:spPr>
        <p:txBody>
          <a:bodyPr vert="horz" lIns="0" tIns="0" rIns="0" bIns="0" spcCol="36576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3B92F20D-48D7-2E43-BCAC-BA410B21DF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16640" y="6400800"/>
            <a:ext cx="487680" cy="2286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EB05743E-F914-4635-AEA3-16F0F1CAD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708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100000"/>
        </a:lnSpc>
        <a:spcBef>
          <a:spcPts val="1200"/>
        </a:spcBef>
        <a:spcAft>
          <a:spcPts val="0"/>
        </a:spcAft>
        <a:buFont typeface="Wells Fargo Sans" panose="020B0503020203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indent="-171450" algn="l" defTabSz="6858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Font typeface="Wells Fargo Sans" panose="020B050302020302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indent="-171450" algn="l" defTabSz="6858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Font typeface="Wells Fargo Sans" panose="020B050302020302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indent="-171450" algn="l" defTabSz="6858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Font typeface="Wells Fargo Sans" panose="020B050302020302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857250" indent="-171450" algn="l" defTabSz="6858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Font typeface="Wells Fargo Sans" panose="020B050302020302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028700" indent="-171450" algn="l" defTabSz="6858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Font typeface="Wells Fargo Sans" panose="020B050302020302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200150" indent="-171450" algn="l" defTabSz="6858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Font typeface="Wells Fargo Sans" panose="020B050302020302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371600" indent="-171450" algn="l" defTabSz="6858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Font typeface="Wells Fargo Sans" panose="020B050302020302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543050" indent="-171450" algn="l" defTabSz="6858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Font typeface="Wells Fargo Sans" panose="020B050302020302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88">
          <p15:clr>
            <a:srgbClr val="F26B43"/>
          </p15:clr>
        </p15:guide>
        <p15:guide id="2" pos="230">
          <p15:clr>
            <a:srgbClr val="F26B43"/>
          </p15:clr>
        </p15:guide>
        <p15:guide id="3" pos="5530">
          <p15:clr>
            <a:srgbClr val="F26B43"/>
          </p15:clr>
        </p15:guide>
        <p15:guide id="4" orient="horz" pos="1008">
          <p15:clr>
            <a:srgbClr val="F26B43"/>
          </p15:clr>
        </p15:guide>
        <p15:guide id="5" orient="horz" pos="3888">
          <p15:clr>
            <a:srgbClr val="F26B43"/>
          </p15:clr>
        </p15:guide>
        <p15:guide id="6" orient="horz" pos="417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hyperlink" Target="https://medium.com/@andrewng/self-driving-cars-are-here-aea1752b1ad0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B8R148hFxPw" TargetMode="External"/><Relationship Id="rId5" Type="http://schemas.openxmlformats.org/officeDocument/2006/relationships/image" Target="../media/image27.png"/><Relationship Id="rId4" Type="http://schemas.microsoft.com/office/2011/relationships/webextension" Target="../webextensions/webextension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blog.google/technology/ai/alphago-machine-learning-game-go/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microsoft.com/office/2011/relationships/webextension" Target="../webextensions/webextension2.xml"/><Relationship Id="rId4" Type="http://schemas.openxmlformats.org/officeDocument/2006/relationships/hyperlink" Target="https://www.youtube.com/watch?v=SUbqykXVx0A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microsoft.com/office/2011/relationships/webextension" Target="../webextensions/webextension3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qv6UVOQ0F44" TargetMode="External"/><Relationship Id="rId5" Type="http://schemas.openxmlformats.org/officeDocument/2006/relationships/image" Target="../media/image33.png"/><Relationship Id="rId4" Type="http://schemas.openxmlformats.org/officeDocument/2006/relationships/hyperlink" Target="https://ai.googleblog.com/2014/09/building-deeper-understanding-of-images.html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36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/index.php?curid=28761830" TargetMode="Externa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commons.wikimedia.org/w/index.php?curid=8882110" TargetMode="External"/><Relationship Id="rId5" Type="http://schemas.openxmlformats.org/officeDocument/2006/relationships/hyperlink" Target="http://www.nia.nih.gov/alzheimers/publication/alzheimers-disease-unraveling-mystery/preface" TargetMode="External"/><Relationship Id="rId4" Type="http://schemas.openxmlformats.org/officeDocument/2006/relationships/image" Target="../media/image38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Brain_Exercising.png" TargetMode="External"/><Relationship Id="rId2" Type="http://schemas.openxmlformats.org/officeDocument/2006/relationships/image" Target="../media/image47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530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20.png"/><Relationship Id="rId5" Type="http://schemas.openxmlformats.org/officeDocument/2006/relationships/image" Target="../media/image51.png"/><Relationship Id="rId4" Type="http://schemas.openxmlformats.org/officeDocument/2006/relationships/image" Target="../media/image50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microsoft.com/office/2011/relationships/webextension" Target="../webextensions/webextension4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www.youtube.com/watch?v=3JQ3hYko51Y" TargetMode="Externa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12" Type="http://schemas.openxmlformats.org/officeDocument/2006/relationships/image" Target="../media/image64.png"/><Relationship Id="rId2" Type="http://schemas.openxmlformats.org/officeDocument/2006/relationships/image" Target="../media/image54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8.png"/><Relationship Id="rId11" Type="http://schemas.openxmlformats.org/officeDocument/2006/relationships/image" Target="../media/image63.png"/><Relationship Id="rId5" Type="http://schemas.openxmlformats.org/officeDocument/2006/relationships/image" Target="../media/image57.png"/><Relationship Id="rId10" Type="http://schemas.openxmlformats.org/officeDocument/2006/relationships/image" Target="../media/image62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9.png"/><Relationship Id="rId11" Type="http://schemas.openxmlformats.org/officeDocument/2006/relationships/image" Target="../media/image74.png"/><Relationship Id="rId5" Type="http://schemas.openxmlformats.org/officeDocument/2006/relationships/image" Target="../media/image68.png"/><Relationship Id="rId10" Type="http://schemas.openxmlformats.org/officeDocument/2006/relationships/image" Target="../media/image73.png"/><Relationship Id="rId4" Type="http://schemas.openxmlformats.org/officeDocument/2006/relationships/image" Target="../media/image67.png"/><Relationship Id="rId9" Type="http://schemas.openxmlformats.org/officeDocument/2006/relationships/image" Target="../media/image7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76.png"/><Relationship Id="rId7" Type="http://schemas.openxmlformats.org/officeDocument/2006/relationships/image" Target="../media/image80.png"/><Relationship Id="rId12" Type="http://schemas.openxmlformats.org/officeDocument/2006/relationships/image" Target="../media/image85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9.png"/><Relationship Id="rId11" Type="http://schemas.openxmlformats.org/officeDocument/2006/relationships/image" Target="../media/image84.png"/><Relationship Id="rId5" Type="http://schemas.openxmlformats.org/officeDocument/2006/relationships/image" Target="../media/image78.png"/><Relationship Id="rId10" Type="http://schemas.openxmlformats.org/officeDocument/2006/relationships/image" Target="../media/image83.png"/><Relationship Id="rId4" Type="http://schemas.openxmlformats.org/officeDocument/2006/relationships/image" Target="../media/image77.png"/><Relationship Id="rId9" Type="http://schemas.openxmlformats.org/officeDocument/2006/relationships/image" Target="../media/image8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13" Type="http://schemas.openxmlformats.org/officeDocument/2006/relationships/image" Target="../media/image98.png"/><Relationship Id="rId3" Type="http://schemas.openxmlformats.org/officeDocument/2006/relationships/image" Target="../media/image88.png"/><Relationship Id="rId7" Type="http://schemas.openxmlformats.org/officeDocument/2006/relationships/image" Target="../media/image92.png"/><Relationship Id="rId12" Type="http://schemas.openxmlformats.org/officeDocument/2006/relationships/image" Target="../media/image9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1.png"/><Relationship Id="rId11" Type="http://schemas.openxmlformats.org/officeDocument/2006/relationships/image" Target="../media/image96.png"/><Relationship Id="rId5" Type="http://schemas.openxmlformats.org/officeDocument/2006/relationships/image" Target="../media/image90.png"/><Relationship Id="rId10" Type="http://schemas.openxmlformats.org/officeDocument/2006/relationships/image" Target="../media/image95.png"/><Relationship Id="rId4" Type="http://schemas.openxmlformats.org/officeDocument/2006/relationships/image" Target="../media/image89.png"/><Relationship Id="rId9" Type="http://schemas.openxmlformats.org/officeDocument/2006/relationships/image" Target="../media/image94.png"/><Relationship Id="rId14" Type="http://schemas.openxmlformats.org/officeDocument/2006/relationships/image" Target="../media/image9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image" Target="../media/image110.png"/><Relationship Id="rId7" Type="http://schemas.openxmlformats.org/officeDocument/2006/relationships/image" Target="../media/image1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10" Type="http://schemas.openxmlformats.org/officeDocument/2006/relationships/image" Target="../media/image117.png"/><Relationship Id="rId4" Type="http://schemas.openxmlformats.org/officeDocument/2006/relationships/image" Target="../media/image111.png"/><Relationship Id="rId9" Type="http://schemas.openxmlformats.org/officeDocument/2006/relationships/image" Target="../media/image11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132.png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131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130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hyperlink" Target="https://www.tensorflow.org/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40.png"/><Relationship Id="rId4" Type="http://schemas.openxmlformats.org/officeDocument/2006/relationships/image" Target="../media/image13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tiff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29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2.png"/><Relationship Id="rId5" Type="http://schemas.openxmlformats.org/officeDocument/2006/relationships/image" Target="../media/image13.png"/><Relationship Id="rId4" Type="http://schemas.openxmlformats.org/officeDocument/2006/relationships/image" Target="../media/image12.jpg"/><Relationship Id="rId9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Introductions to Models</a:t>
            </a:r>
            <a:br>
              <a:rPr lang="en-US" dirty="0"/>
            </a:br>
            <a:r>
              <a:rPr lang="en-US" sz="2000" dirty="0"/>
              <a:t>Linear Regression to Neural Networks</a:t>
            </a:r>
            <a:endParaRPr lang="en-US" sz="2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5115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13"/>
          <p:cNvSpPr txBox="1">
            <a:spLocks noGrp="1"/>
          </p:cNvSpPr>
          <p:nvPr>
            <p:ph type="title"/>
          </p:nvPr>
        </p:nvSpPr>
        <p:spPr>
          <a:xfrm>
            <a:off x="487680" y="457200"/>
            <a:ext cx="11216640" cy="1005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lay"/>
              <a:buNone/>
            </a:pPr>
            <a:r>
              <a:rPr lang="en-US" dirty="0"/>
              <a:t>Logistic Regression: idea</a:t>
            </a:r>
            <a:endParaRPr dirty="0"/>
          </a:p>
        </p:txBody>
      </p:sp>
      <p:sp>
        <p:nvSpPr>
          <p:cNvPr id="393" name="Google Shape;393;p13"/>
          <p:cNvSpPr txBox="1">
            <a:spLocks noGrp="1"/>
          </p:cNvSpPr>
          <p:nvPr>
            <p:ph type="sldNum" idx="12"/>
          </p:nvPr>
        </p:nvSpPr>
        <p:spPr>
          <a:xfrm>
            <a:off x="11216640" y="6400800"/>
            <a:ext cx="48768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10</a:t>
            </a:fld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F3424DF-A84E-42DF-B9A4-B639A1198EB4}"/>
                  </a:ext>
                </a:extLst>
              </p:cNvPr>
              <p:cNvSpPr txBox="1"/>
              <p:nvPr/>
            </p:nvSpPr>
            <p:spPr>
              <a:xfrm>
                <a:off x="487680" y="988464"/>
                <a:ext cx="5296894" cy="7486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dirty="0"/>
                  <a:t>Build a model similar to regression model but to predict probability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16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dirty="0"/>
                  <a:t>Problem is that regression model predictions are unbounded, it could span –infinity to +infinity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16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dirty="0"/>
                  <a:t>Idea: Squeeze the regression output to lie between 0 and 1 using a function </a:t>
                </a:r>
                <a14:m>
                  <m:oMath xmlns:m="http://schemas.openxmlformats.org/officeDocument/2006/math">
                    <m:r>
                      <a:rPr lang="en-US" sz="160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endParaRPr lang="en-US" sz="16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16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dirty="0"/>
                  <a:t>How do we ensure that the model squeezes this function appropriately? </a:t>
                </a:r>
              </a:p>
              <a:p>
                <a:pPr marL="800100" lvl="2" indent="-171450" defTabSz="685800">
                  <a:spcBef>
                    <a:spcPts val="300"/>
                  </a:spcBef>
                  <a:buClr>
                    <a:schemeClr val="dk1"/>
                  </a:buClr>
                  <a:buSzPts val="1600"/>
                  <a:buFont typeface="Wells Fargo Sans" panose="020B0503020203020204" pitchFamily="34" charset="0"/>
                  <a:buChar char="–"/>
                </a:pPr>
                <a:r>
                  <a:rPr lang="en-US" sz="1600" dirty="0"/>
                  <a:t>Similar to squared error, we use a loss function which ensures predicted probability is very close to the actual outcome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The blue surface provides the probability prediction and the red dots represent actual outcomes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Larger distances from the dots to surface indicates poorer prediction..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endParaRPr lang="en-US" dirty="0"/>
              </a:p>
              <a:p>
                <a:endParaRPr lang="en-US" sz="2000" dirty="0">
                  <a:solidFill>
                    <a:srgbClr val="FF0000"/>
                  </a:solidFill>
                </a:endParaRPr>
              </a:p>
              <a:p>
                <a:endParaRPr lang="en-US" dirty="0">
                  <a:solidFill>
                    <a:schemeClr val="tx2">
                      <a:lumMod val="10000"/>
                    </a:schemeClr>
                  </a:solidFill>
                </a:endParaRPr>
              </a:p>
              <a:p>
                <a:endParaRPr lang="en-US" dirty="0">
                  <a:solidFill>
                    <a:schemeClr val="tx2">
                      <a:lumMod val="10000"/>
                    </a:schemeClr>
                  </a:solidFill>
                </a:endParaRPr>
              </a:p>
              <a:p>
                <a:r>
                  <a:rPr lang="en-US" dirty="0"/>
                  <a:t> </a:t>
                </a:r>
                <a:endParaRPr lang="en-US" dirty="0">
                  <a:solidFill>
                    <a:schemeClr val="accent4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F3424DF-A84E-42DF-B9A4-B639A1198E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680" y="988464"/>
                <a:ext cx="5296894" cy="7486665"/>
              </a:xfrm>
              <a:prstGeom prst="rect">
                <a:avLst/>
              </a:prstGeom>
              <a:blipFill>
                <a:blip r:embed="rId3"/>
                <a:stretch>
                  <a:fillRect l="-690" t="-244" r="-10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DAA664B9-AB45-3450-1F7A-F0AD1E95879F}"/>
              </a:ext>
            </a:extLst>
          </p:cNvPr>
          <p:cNvGrpSpPr/>
          <p:nvPr/>
        </p:nvGrpSpPr>
        <p:grpSpPr>
          <a:xfrm>
            <a:off x="6708312" y="347015"/>
            <a:ext cx="5423094" cy="2651048"/>
            <a:chOff x="6828634" y="3585598"/>
            <a:chExt cx="5423094" cy="2651048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68068488-C242-475D-BAFD-8079DC6923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58947" y="3585598"/>
              <a:ext cx="2626844" cy="17484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C6DD9746-A494-4C0D-96D9-5F973498A6B2}"/>
                    </a:ext>
                  </a:extLst>
                </p:cNvPr>
                <p:cNvSpPr txBox="1"/>
                <p:nvPr/>
              </p:nvSpPr>
              <p:spPr>
                <a:xfrm>
                  <a:off x="6828634" y="5334091"/>
                  <a:ext cx="5423094" cy="90255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sz="1800" dirty="0"/>
                    <a:t>A popular choice of </a:t>
                  </a:r>
                  <a14:m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</m:oMath>
                  </a14:m>
                  <a:r>
                    <a:rPr lang="en-US" sz="1800" dirty="0"/>
                    <a:t>: logistic function 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sz="1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1800" b="0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</m:d>
                        <m:r>
                          <a:rPr lang="en-US" sz="18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18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18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8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sz="18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p>
                            </m:sSup>
                          </m:num>
                          <m:den>
                            <m:r>
                              <a:rPr lang="en-US" sz="1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lang="en-US" sz="18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8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sz="18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p>
                            </m:sSup>
                          </m:den>
                        </m:f>
                      </m:oMath>
                    </m:oMathPara>
                  </a14:m>
                  <a:endParaRPr lang="en-US" sz="1800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C6DD9746-A494-4C0D-96D9-5F973498A6B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28634" y="5334091"/>
                  <a:ext cx="5423094" cy="902555"/>
                </a:xfrm>
                <a:prstGeom prst="rect">
                  <a:avLst/>
                </a:prstGeom>
                <a:blipFill>
                  <a:blip r:embed="rId5"/>
                  <a:stretch>
                    <a:fillRect l="-899" t="-33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A4A02876-8BA9-1A3D-B392-1D8DD6C1AE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34"/>
          <a:stretch/>
        </p:blipFill>
        <p:spPr bwMode="auto">
          <a:xfrm>
            <a:off x="7315338" y="3072384"/>
            <a:ext cx="3170376" cy="2872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4DD7044-C958-2FEC-1B03-105288FFF179}"/>
                  </a:ext>
                </a:extLst>
              </p:cNvPr>
              <p:cNvSpPr txBox="1"/>
              <p:nvPr/>
            </p:nvSpPr>
            <p:spPr>
              <a:xfrm>
                <a:off x="5404104" y="6089904"/>
                <a:ext cx="914400" cy="9144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>
                  <a:lnSpc>
                    <a:spcPct val="100000"/>
                  </a:lnSpc>
                  <a:spcBef>
                    <a:spcPts val="1200"/>
                  </a:spcBef>
                  <a:buSzPct val="100000"/>
                </a:pPr>
                <a:r>
                  <a:rPr lang="en-US" sz="1600" dirty="0"/>
                  <a:t>Probability of getting MBA admission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1+</m:t>
                        </m:r>
                        <m:func>
                          <m:func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1600">
                                <a:latin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d>
                                  <m:d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0.91</m:t>
                                    </m:r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×</m:t>
                                    </m:r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𝑤𝑜𝑟𝑘</m:t>
                                    </m:r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𝑒𝑥𝑝</m:t>
                                    </m:r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+0.84×</m:t>
                                    </m:r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𝑔𝑝𝑎</m:t>
                                    </m:r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−6</m:t>
                                    </m:r>
                                  </m:e>
                                </m:d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d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e>
                        </m:func>
                      </m:den>
                    </m:f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4DD7044-C958-2FEC-1B03-105288FFF1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4104" y="6089904"/>
                <a:ext cx="914400" cy="914400"/>
              </a:xfrm>
              <a:prstGeom prst="rect">
                <a:avLst/>
              </a:prstGeom>
              <a:blipFill>
                <a:blip r:embed="rId7"/>
                <a:stretch>
                  <a:fillRect l="-14000" t="-667" r="-6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 to linear regression</a:t>
            </a:r>
          </a:p>
          <a:p>
            <a:pPr lvl="1"/>
            <a:r>
              <a:rPr lang="en-US" dirty="0"/>
              <a:t>Prediction and estimation</a:t>
            </a:r>
          </a:p>
          <a:p>
            <a:pPr lvl="1"/>
            <a:r>
              <a:rPr lang="en-US" dirty="0"/>
              <a:t>Regression analysis</a:t>
            </a:r>
          </a:p>
          <a:p>
            <a:r>
              <a:rPr lang="en-US" dirty="0"/>
              <a:t>Logistic regression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Introduction to neural networks</a:t>
            </a:r>
          </a:p>
          <a:p>
            <a:pPr lvl="1"/>
            <a:r>
              <a:rPr lang="en-US" dirty="0"/>
              <a:t>Neural networks, today and in the past</a:t>
            </a:r>
          </a:p>
          <a:p>
            <a:pPr lvl="1"/>
            <a:r>
              <a:rPr lang="en-US" dirty="0"/>
              <a:t>Biological and artificial neural networks</a:t>
            </a:r>
          </a:p>
          <a:p>
            <a:pPr lvl="1"/>
            <a:r>
              <a:rPr lang="en-US" dirty="0"/>
              <a:t>How networks are trained</a:t>
            </a:r>
          </a:p>
          <a:p>
            <a:pPr lvl="1"/>
            <a:r>
              <a:rPr lang="en-US" dirty="0"/>
              <a:t>Let’s build our own networks!</a:t>
            </a:r>
          </a:p>
          <a:p>
            <a:r>
              <a:rPr lang="en-US" dirty="0"/>
              <a:t>Convolutional neural networks for visual recognition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11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271016" y="1353312"/>
            <a:ext cx="3364992" cy="21945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100000"/>
              </a:lnSpc>
              <a:spcBef>
                <a:spcPts val="1200"/>
              </a:spcBef>
              <a:buSzPct val="100000"/>
            </a:pPr>
            <a:r>
              <a:rPr lang="en-US" sz="1600" b="1" dirty="0"/>
              <a:t>Part 1: Linear Models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303008" y="1353312"/>
            <a:ext cx="3364992" cy="21945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100000"/>
              </a:lnSpc>
              <a:spcBef>
                <a:spcPts val="1200"/>
              </a:spcBef>
              <a:buSzPct val="100000"/>
            </a:pPr>
            <a:r>
              <a:rPr lang="en-US" sz="1600" b="1" dirty="0"/>
              <a:t>Part 2: Neural Networks</a:t>
            </a:r>
          </a:p>
        </p:txBody>
      </p:sp>
      <p:sp>
        <p:nvSpPr>
          <p:cNvPr id="10" name="Rectangle 9"/>
          <p:cNvSpPr/>
          <p:nvPr/>
        </p:nvSpPr>
        <p:spPr>
          <a:xfrm>
            <a:off x="4879392" y="1225295"/>
            <a:ext cx="6962088" cy="5059617"/>
          </a:xfrm>
          <a:prstGeom prst="rect">
            <a:avLst/>
          </a:prstGeom>
          <a:noFill/>
          <a:ln w="28575">
            <a:solidFill>
              <a:srgbClr val="D71E28"/>
            </a:solidFill>
            <a:prstDash val="dash"/>
          </a:ln>
        </p:spPr>
        <p:style>
          <a:lnRef idx="0">
            <a:srgbClr val="787070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en-US" sz="1600"/>
          </a:p>
        </p:txBody>
      </p:sp>
      <p:sp>
        <p:nvSpPr>
          <p:cNvPr id="2" name="Google Shape;139;p4">
            <a:extLst>
              <a:ext uri="{FF2B5EF4-FFF2-40B4-BE49-F238E27FC236}">
                <a16:creationId xmlns:a16="http://schemas.microsoft.com/office/drawing/2014/main" id="{52EBF72B-01A4-020E-1B41-591E79A7D5F0}"/>
              </a:ext>
            </a:extLst>
          </p:cNvPr>
          <p:cNvSpPr/>
          <p:nvPr/>
        </p:nvSpPr>
        <p:spPr>
          <a:xfrm>
            <a:off x="624839" y="5039511"/>
            <a:ext cx="11216641" cy="824905"/>
          </a:xfrm>
          <a:prstGeom prst="notchedRightArrow">
            <a:avLst>
              <a:gd name="adj1" fmla="val 50000"/>
              <a:gd name="adj2" fmla="val 50000"/>
            </a:avLst>
          </a:prstGeom>
          <a:solidFill>
            <a:srgbClr val="EFCDC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141;p4">
            <a:extLst>
              <a:ext uri="{FF2B5EF4-FFF2-40B4-BE49-F238E27FC236}">
                <a16:creationId xmlns:a16="http://schemas.microsoft.com/office/drawing/2014/main" id="{6DAEF02C-9511-06A9-CF6E-79DD394F7A2C}"/>
              </a:ext>
            </a:extLst>
          </p:cNvPr>
          <p:cNvSpPr txBox="1"/>
          <p:nvPr/>
        </p:nvSpPr>
        <p:spPr>
          <a:xfrm>
            <a:off x="613390" y="5369487"/>
            <a:ext cx="1614309" cy="824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6675" tIns="106675" rIns="106675" bIns="106675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Linear regression</a:t>
            </a:r>
            <a:endParaRPr sz="15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42;p4">
            <a:extLst>
              <a:ext uri="{FF2B5EF4-FFF2-40B4-BE49-F238E27FC236}">
                <a16:creationId xmlns:a16="http://schemas.microsoft.com/office/drawing/2014/main" id="{D7753B25-5505-03AC-0E45-5BEEBF2651A0}"/>
              </a:ext>
            </a:extLst>
          </p:cNvPr>
          <p:cNvSpPr/>
          <p:nvPr/>
        </p:nvSpPr>
        <p:spPr>
          <a:xfrm>
            <a:off x="1331652" y="5348850"/>
            <a:ext cx="206226" cy="206226"/>
          </a:xfrm>
          <a:prstGeom prst="ellipse">
            <a:avLst/>
          </a:prstGeom>
          <a:solidFill>
            <a:srgbClr val="D73C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43;p4">
            <a:extLst>
              <a:ext uri="{FF2B5EF4-FFF2-40B4-BE49-F238E27FC236}">
                <a16:creationId xmlns:a16="http://schemas.microsoft.com/office/drawing/2014/main" id="{F9EB478C-89A9-E761-197B-8C6D09F29AB5}"/>
              </a:ext>
            </a:extLst>
          </p:cNvPr>
          <p:cNvSpPr/>
          <p:nvPr/>
        </p:nvSpPr>
        <p:spPr>
          <a:xfrm>
            <a:off x="2322636" y="5658190"/>
            <a:ext cx="1614309" cy="824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4;p4">
            <a:extLst>
              <a:ext uri="{FF2B5EF4-FFF2-40B4-BE49-F238E27FC236}">
                <a16:creationId xmlns:a16="http://schemas.microsoft.com/office/drawing/2014/main" id="{7B234273-388C-D054-15E5-D31AFEDB5C1B}"/>
              </a:ext>
            </a:extLst>
          </p:cNvPr>
          <p:cNvSpPr txBox="1"/>
          <p:nvPr/>
        </p:nvSpPr>
        <p:spPr>
          <a:xfrm>
            <a:off x="2746391" y="5653956"/>
            <a:ext cx="1614309" cy="824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6675" tIns="106675" rIns="106675" bIns="10667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Logistic regression</a:t>
            </a:r>
            <a:endParaRPr sz="15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45;p4">
            <a:extLst>
              <a:ext uri="{FF2B5EF4-FFF2-40B4-BE49-F238E27FC236}">
                <a16:creationId xmlns:a16="http://schemas.microsoft.com/office/drawing/2014/main" id="{DB6CEB29-BA04-C7A8-E05D-8DACB2298C45}"/>
              </a:ext>
            </a:extLst>
          </p:cNvPr>
          <p:cNvSpPr/>
          <p:nvPr/>
        </p:nvSpPr>
        <p:spPr>
          <a:xfrm>
            <a:off x="3450433" y="5348850"/>
            <a:ext cx="206226" cy="206226"/>
          </a:xfrm>
          <a:prstGeom prst="ellipse">
            <a:avLst/>
          </a:prstGeom>
          <a:solidFill>
            <a:srgbClr val="D73C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49;p4">
            <a:extLst>
              <a:ext uri="{FF2B5EF4-FFF2-40B4-BE49-F238E27FC236}">
                <a16:creationId xmlns:a16="http://schemas.microsoft.com/office/drawing/2014/main" id="{72712AB8-1D73-B55A-6AC0-817862F3B13C}"/>
              </a:ext>
            </a:extLst>
          </p:cNvPr>
          <p:cNvSpPr/>
          <p:nvPr/>
        </p:nvSpPr>
        <p:spPr>
          <a:xfrm>
            <a:off x="5712685" y="5658190"/>
            <a:ext cx="1614309" cy="824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50;p4">
            <a:extLst>
              <a:ext uri="{FF2B5EF4-FFF2-40B4-BE49-F238E27FC236}">
                <a16:creationId xmlns:a16="http://schemas.microsoft.com/office/drawing/2014/main" id="{2DC19DB2-183E-5A31-5C5C-8D6585A44391}"/>
              </a:ext>
            </a:extLst>
          </p:cNvPr>
          <p:cNvSpPr txBox="1"/>
          <p:nvPr/>
        </p:nvSpPr>
        <p:spPr>
          <a:xfrm>
            <a:off x="4858062" y="5653955"/>
            <a:ext cx="1614309" cy="824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6675" tIns="106675" rIns="106675" bIns="10667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Single-layer neural networks</a:t>
            </a:r>
            <a:endParaRPr sz="15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51;p4">
            <a:extLst>
              <a:ext uri="{FF2B5EF4-FFF2-40B4-BE49-F238E27FC236}">
                <a16:creationId xmlns:a16="http://schemas.microsoft.com/office/drawing/2014/main" id="{9F2629F7-C126-506C-54B0-AF2F637B6BAE}"/>
              </a:ext>
            </a:extLst>
          </p:cNvPr>
          <p:cNvSpPr/>
          <p:nvPr/>
        </p:nvSpPr>
        <p:spPr>
          <a:xfrm>
            <a:off x="5569214" y="5348850"/>
            <a:ext cx="206226" cy="206226"/>
          </a:xfrm>
          <a:prstGeom prst="ellipse">
            <a:avLst/>
          </a:prstGeom>
          <a:solidFill>
            <a:srgbClr val="D73C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53;p4">
            <a:extLst>
              <a:ext uri="{FF2B5EF4-FFF2-40B4-BE49-F238E27FC236}">
                <a16:creationId xmlns:a16="http://schemas.microsoft.com/office/drawing/2014/main" id="{98FFF761-284B-51DF-2654-DAF82BE3442C}"/>
              </a:ext>
            </a:extLst>
          </p:cNvPr>
          <p:cNvSpPr txBox="1"/>
          <p:nvPr/>
        </p:nvSpPr>
        <p:spPr>
          <a:xfrm>
            <a:off x="6969733" y="5441655"/>
            <a:ext cx="1614309" cy="824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6675" tIns="106675" rIns="106675" bIns="106675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Multilayer neural networks</a:t>
            </a:r>
            <a:endParaRPr sz="15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154;p4">
            <a:extLst>
              <a:ext uri="{FF2B5EF4-FFF2-40B4-BE49-F238E27FC236}">
                <a16:creationId xmlns:a16="http://schemas.microsoft.com/office/drawing/2014/main" id="{E5223B3C-9AED-5B8C-2545-621F7DA8EAB7}"/>
              </a:ext>
            </a:extLst>
          </p:cNvPr>
          <p:cNvSpPr/>
          <p:nvPr/>
        </p:nvSpPr>
        <p:spPr>
          <a:xfrm>
            <a:off x="7687995" y="5348850"/>
            <a:ext cx="206226" cy="206226"/>
          </a:xfrm>
          <a:prstGeom prst="ellipse">
            <a:avLst/>
          </a:prstGeom>
          <a:solidFill>
            <a:srgbClr val="D73C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155;p4">
            <a:extLst>
              <a:ext uri="{FF2B5EF4-FFF2-40B4-BE49-F238E27FC236}">
                <a16:creationId xmlns:a16="http://schemas.microsoft.com/office/drawing/2014/main" id="{3D41CC59-822A-9A0D-D14F-9F6B93ED5E90}"/>
              </a:ext>
            </a:extLst>
          </p:cNvPr>
          <p:cNvSpPr/>
          <p:nvPr/>
        </p:nvSpPr>
        <p:spPr>
          <a:xfrm>
            <a:off x="9102734" y="5658190"/>
            <a:ext cx="1614309" cy="824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156;p4">
            <a:extLst>
              <a:ext uri="{FF2B5EF4-FFF2-40B4-BE49-F238E27FC236}">
                <a16:creationId xmlns:a16="http://schemas.microsoft.com/office/drawing/2014/main" id="{F09A4CCA-07F7-98A5-AF05-7A59A23CA0F3}"/>
              </a:ext>
            </a:extLst>
          </p:cNvPr>
          <p:cNvSpPr txBox="1"/>
          <p:nvPr/>
        </p:nvSpPr>
        <p:spPr>
          <a:xfrm>
            <a:off x="9102734" y="5658190"/>
            <a:ext cx="1614309" cy="824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6675" tIns="106675" rIns="106675" bIns="10667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Convolutional neural networks</a:t>
            </a:r>
            <a:endParaRPr sz="15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157;p4">
            <a:extLst>
              <a:ext uri="{FF2B5EF4-FFF2-40B4-BE49-F238E27FC236}">
                <a16:creationId xmlns:a16="http://schemas.microsoft.com/office/drawing/2014/main" id="{47FEEFF0-7514-140E-F879-21D182F6616B}"/>
              </a:ext>
            </a:extLst>
          </p:cNvPr>
          <p:cNvSpPr/>
          <p:nvPr/>
        </p:nvSpPr>
        <p:spPr>
          <a:xfrm>
            <a:off x="9806775" y="5348850"/>
            <a:ext cx="206226" cy="206226"/>
          </a:xfrm>
          <a:prstGeom prst="ellipse">
            <a:avLst/>
          </a:prstGeom>
          <a:solidFill>
            <a:srgbClr val="D73C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3311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8351F4-7AC9-4B3D-F692-16D2A8314B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Models to Neural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BF911B-ED85-511F-CA13-6BD6C6EF85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Main disadvantage of linear models is its inability to capture complex relationships:</a:t>
            </a:r>
          </a:p>
          <a:p>
            <a:pPr lvl="1"/>
            <a:r>
              <a:rPr lang="en-US" dirty="0"/>
              <a:t>In recognizing objects from images</a:t>
            </a:r>
          </a:p>
          <a:p>
            <a:pPr lvl="1"/>
            <a:r>
              <a:rPr lang="en-US" dirty="0"/>
              <a:t>In translating languages</a:t>
            </a:r>
          </a:p>
          <a:p>
            <a:pPr lvl="1"/>
            <a:r>
              <a:rPr lang="en-US" dirty="0"/>
              <a:t>Even trying to capture the relation ship between X,Y and the XOR output:</a:t>
            </a:r>
          </a:p>
          <a:p>
            <a:pPr lvl="2"/>
            <a:r>
              <a:rPr lang="en-US" dirty="0"/>
              <a:t>Logistic regression models cannot correctly classify </a:t>
            </a:r>
            <a:br>
              <a:rPr lang="en-US" dirty="0"/>
            </a:br>
            <a:r>
              <a:rPr lang="en-US" dirty="0"/>
              <a:t>the green dots from the red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0F4702-89FC-9152-79F5-02ADB223FF8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12</a:t>
            </a:fld>
            <a:endParaRPr lang="en-US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B8265E8F-02D4-494F-8B7E-2C37E1EB26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7052687"/>
              </p:ext>
            </p:extLst>
          </p:nvPr>
        </p:nvGraphicFramePr>
        <p:xfrm>
          <a:off x="7222689" y="1751585"/>
          <a:ext cx="3878070" cy="1615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2690">
                  <a:extLst>
                    <a:ext uri="{9D8B030D-6E8A-4147-A177-3AD203B41FA5}">
                      <a16:colId xmlns:a16="http://schemas.microsoft.com/office/drawing/2014/main" val="1529040689"/>
                    </a:ext>
                  </a:extLst>
                </a:gridCol>
                <a:gridCol w="1292690">
                  <a:extLst>
                    <a:ext uri="{9D8B030D-6E8A-4147-A177-3AD203B41FA5}">
                      <a16:colId xmlns:a16="http://schemas.microsoft.com/office/drawing/2014/main" val="1176931510"/>
                    </a:ext>
                  </a:extLst>
                </a:gridCol>
                <a:gridCol w="1292690">
                  <a:extLst>
                    <a:ext uri="{9D8B030D-6E8A-4147-A177-3AD203B41FA5}">
                      <a16:colId xmlns:a16="http://schemas.microsoft.com/office/drawing/2014/main" val="47249593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Outcome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532655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14981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63950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407638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1309114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3A269C20-9CF6-8595-A350-21A6A542F7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5904" y="4029209"/>
            <a:ext cx="2611641" cy="267004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5199428-79CE-06DB-959D-0492F9AC425F}"/>
              </a:ext>
            </a:extLst>
          </p:cNvPr>
          <p:cNvSpPr txBox="1"/>
          <p:nvPr/>
        </p:nvSpPr>
        <p:spPr>
          <a:xfrm>
            <a:off x="6618283" y="3396425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00000"/>
              </a:lnSpc>
              <a:spcBef>
                <a:spcPts val="1200"/>
              </a:spcBef>
              <a:buSzPct val="100000"/>
            </a:pPr>
            <a:r>
              <a:rPr lang="en-US" sz="1600" dirty="0"/>
              <a:t>Can you separate green from red dots using a single line?</a:t>
            </a:r>
          </a:p>
        </p:txBody>
      </p:sp>
    </p:spTree>
    <p:extLst>
      <p:ext uri="{BB962C8B-B14F-4D97-AF65-F5344CB8AC3E}">
        <p14:creationId xmlns:p14="http://schemas.microsoft.com/office/powerpoint/2010/main" val="3568705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Introduction to Neural Networks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333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Artificial Neural Networks Today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487680" y="1326853"/>
            <a:ext cx="5364480" cy="4572000"/>
          </a:xfrm>
        </p:spPr>
        <p:txBody>
          <a:bodyPr/>
          <a:lstStyle/>
          <a:p>
            <a:pPr marL="0" indent="0" algn="ctr">
              <a:buNone/>
            </a:pPr>
            <a:r>
              <a:rPr lang="en-US" b="1" dirty="0"/>
              <a:t>AI Driving Cars</a:t>
            </a:r>
          </a:p>
          <a:p>
            <a:r>
              <a:rPr lang="en-US" dirty="0"/>
              <a:t>Self-driving vehicles are often powered by neural networks</a:t>
            </a:r>
          </a:p>
          <a:p>
            <a:r>
              <a:rPr lang="en-US" dirty="0"/>
              <a:t>Used to recognize objects on the road and to make decisions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14</a:t>
            </a:fld>
            <a:endParaRPr lang="en-US"/>
          </a:p>
        </p:txBody>
      </p:sp>
      <p:sp>
        <p:nvSpPr>
          <p:cNvPr id="7" name="Google Shape;112;p13"/>
          <p:cNvSpPr txBox="1"/>
          <p:nvPr/>
        </p:nvSpPr>
        <p:spPr>
          <a:xfrm>
            <a:off x="608607" y="6300949"/>
            <a:ext cx="4441689" cy="254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sng" strike="noStrike" cap="none" dirty="0">
                <a:solidFill>
                  <a:schemeClr val="dk1"/>
                </a:solidFill>
                <a:latin typeface="+mj-lt"/>
                <a:ea typeface="Arial"/>
                <a:cs typeface="Arial"/>
                <a:sym typeface="Arial"/>
                <a:hlinkClick r:id="rId2"/>
              </a:rPr>
              <a:t>https://medium.com/@andrewng/self-driving-cars-are-here-aea1752b1ad0</a:t>
            </a:r>
            <a:r>
              <a:rPr lang="en-US" sz="1000" b="0" i="0" u="none" strike="noStrike" cap="none" dirty="0">
                <a:solidFill>
                  <a:schemeClr val="dk1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endParaRPr sz="1000" b="0" i="0" u="none" strike="noStrike" cap="none" dirty="0">
              <a:solidFill>
                <a:schemeClr val="dk1"/>
              </a:solidFill>
              <a:latin typeface="+mj-lt"/>
              <a:ea typeface="Verdana"/>
              <a:cs typeface="Verdana"/>
              <a:sym typeface="Verdana"/>
            </a:endParaRPr>
          </a:p>
        </p:txBody>
      </p:sp>
      <p:pic>
        <p:nvPicPr>
          <p:cNvPr id="11" name="Google Shape;111;p13" descr="https://cdn-images-1.medium.com/max/1400/0*K5r1brxlttVdaURx."/>
          <p:cNvPicPr preferRelativeResize="0">
            <a:picLocks noChangeAspect="1"/>
          </p:cNvPicPr>
          <p:nvPr/>
        </p:nvPicPr>
        <p:blipFill rotWithShape="1">
          <a:blip r:embed="rId3">
            <a:alphaModFix/>
          </a:blip>
          <a:srcRect r="34034"/>
          <a:stretch/>
        </p:blipFill>
        <p:spPr>
          <a:xfrm>
            <a:off x="1111058" y="3100549"/>
            <a:ext cx="3436785" cy="3200400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we="http://schemas.microsoft.com/office/webextensions/webextension/2010/11" xmlns:pca="http://schemas.microsoft.com/office/powerpoint/2013/contentapp">
        <mc:Choice Requires="we pca">
          <p:graphicFrame>
            <p:nvGraphicFramePr>
              <p:cNvPr id="9" name="Content Placeholder 8">
                <a:extLst>
                  <a:ext uri="{FF2B5EF4-FFF2-40B4-BE49-F238E27FC236}">
                    <a16:creationId xmlns:a16="http://schemas.microsoft.com/office/drawing/2014/main" id="{1986D44E-27D5-8348-A918-6DEC905E664F}"/>
                  </a:ext>
                </a:extLst>
              </p:cNvPr>
              <p:cNvGraphicFramePr>
                <a:graphicFrameLocks noGrp="1"/>
              </p:cNvGraphicFramePr>
              <p:nvPr>
                <p:ph sz="half" idx="2"/>
              </p:nvPr>
            </p:nvGraphicFramePr>
            <p:xfrm>
              <a:off x="6340475" y="1600200"/>
              <a:ext cx="5364163" cy="4572000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4"/>
              </a:graphicData>
            </a:graphic>
          </p:graphicFrame>
        </mc:Choice>
        <mc:Fallback xmlns="">
          <p:pic>
            <p:nvPicPr>
              <p:cNvPr id="9" name="Content Placeholder 8">
                <a:extLst>
                  <a:ext uri="{FF2B5EF4-FFF2-40B4-BE49-F238E27FC236}">
                    <a16:creationId xmlns:a16="http://schemas.microsoft.com/office/drawing/2014/main" id="{1986D44E-27D5-8348-A918-6DEC905E664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340475" y="1600200"/>
                <a:ext cx="5364163" cy="4572000"/>
              </a:xfrm>
              <a:prstGeom prst="rect">
                <a:avLst/>
              </a:prstGeom>
            </p:spPr>
          </p:pic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CE26C9ED-C4E0-1B43-AF8E-4D07B8F3C03F}"/>
              </a:ext>
            </a:extLst>
          </p:cNvPr>
          <p:cNvSpPr txBox="1"/>
          <p:nvPr/>
        </p:nvSpPr>
        <p:spPr>
          <a:xfrm>
            <a:off x="6463132" y="6242535"/>
            <a:ext cx="5118847" cy="68131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171450" indent="-171450">
              <a:lnSpc>
                <a:spcPct val="100000"/>
              </a:lnSpc>
              <a:spcBef>
                <a:spcPts val="1200"/>
              </a:spcBef>
              <a:buSzPct val="100000"/>
              <a:buFont typeface="Wells Fargo Sans"/>
              <a:buChar char="•"/>
            </a:pPr>
            <a:r>
              <a:rPr lang="en-US" sz="1600" dirty="0"/>
              <a:t>Link to video: </a:t>
            </a:r>
            <a:r>
              <a:rPr lang="en-US" sz="1600" dirty="0">
                <a:hlinkClick r:id="rId6"/>
              </a:rPr>
              <a:t>https://www.youtube.com/watch?v=B8R148hFxPw</a:t>
            </a:r>
            <a:r>
              <a:rPr lang="en-US" sz="1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05926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Artificial Neural Networks Today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15</a:t>
            </a:fld>
            <a:endParaRPr lang="en-US"/>
          </a:p>
        </p:txBody>
      </p:sp>
      <p:sp>
        <p:nvSpPr>
          <p:cNvPr id="6" name="Content Placeholder 7"/>
          <p:cNvSpPr txBox="1">
            <a:spLocks/>
          </p:cNvSpPr>
          <p:nvPr/>
        </p:nvSpPr>
        <p:spPr>
          <a:xfrm>
            <a:off x="486833" y="1280647"/>
            <a:ext cx="5364480" cy="4572000"/>
          </a:xfrm>
          <a:prstGeom prst="rect">
            <a:avLst/>
          </a:prstGeom>
        </p:spPr>
        <p:txBody>
          <a:bodyPr vert="horz" lIns="0" tIns="0" rIns="0" bIns="0" spcCol="365760" rtlCol="0">
            <a:noAutofit/>
          </a:bodyPr>
          <a:lstStyle>
            <a:lvl1pPr marL="171450" indent="-171450" algn="l" defTabSz="6858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Font typeface="Wells Fargo Sans" panose="020B0503020203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-171450" algn="l" defTabSz="6858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Wells Fargo Sans" panose="020B0503020203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4350" indent="-171450" algn="l" defTabSz="6858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Wells Fargo Sans" panose="020B0503020203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indent="-171450" algn="l" defTabSz="6858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Wells Fargo Sans" panose="020B0503020203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7250" indent="-171450" algn="l" defTabSz="6858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Wells Fargo Sans" panose="020B0503020203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28700" indent="-171450" algn="l" defTabSz="6858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Wells Fargo Sans" panose="020B0503020203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00150" indent="-171450" algn="l" defTabSz="6858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Wells Fargo Sans" panose="020B0503020203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371600" indent="-171450" algn="l" defTabSz="6858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Wells Fargo Sans" panose="020B0503020203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543050" indent="-171450" algn="l" defTabSz="6858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Wells Fargo Sans" panose="020B0503020203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ells Fargo Sans" panose="020B0503020203020204" pitchFamily="34" charset="0"/>
              <a:buNone/>
            </a:pPr>
            <a:r>
              <a:rPr lang="en-US" b="1" dirty="0"/>
              <a:t>AI Playing Go</a:t>
            </a:r>
          </a:p>
          <a:p>
            <a:r>
              <a:rPr lang="en-US" dirty="0"/>
              <a:t>Over a googol times as many board states as chess</a:t>
            </a:r>
          </a:p>
          <a:p>
            <a:r>
              <a:rPr lang="en-US" dirty="0"/>
              <a:t>Intuitive play</a:t>
            </a:r>
          </a:p>
          <a:p>
            <a:r>
              <a:rPr lang="en-US" dirty="0"/>
              <a:t>DeepMind defeated first ranked player </a:t>
            </a:r>
            <a:r>
              <a:rPr lang="en-US" dirty="0" err="1"/>
              <a:t>Ke</a:t>
            </a:r>
            <a:r>
              <a:rPr lang="en-US" dirty="0"/>
              <a:t> Jie in May 2017</a:t>
            </a:r>
          </a:p>
        </p:txBody>
      </p:sp>
      <p:sp>
        <p:nvSpPr>
          <p:cNvPr id="7" name="Google Shape;120;p14"/>
          <p:cNvSpPr txBox="1"/>
          <p:nvPr/>
        </p:nvSpPr>
        <p:spPr>
          <a:xfrm>
            <a:off x="845378" y="6257461"/>
            <a:ext cx="3966453" cy="325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sng" strike="noStrike" cap="none" dirty="0">
                <a:solidFill>
                  <a:schemeClr val="dk1"/>
                </a:solidFill>
                <a:latin typeface="+mj-lt"/>
                <a:ea typeface="Arial"/>
                <a:cs typeface="Arial"/>
                <a:sym typeface="Arial"/>
                <a:hlinkClick r:id="rId2"/>
              </a:rPr>
              <a:t>https://blog.google/technology/ai/alphago-machine-learning-game-go/</a:t>
            </a:r>
            <a:endParaRPr sz="1000" b="0" i="0" u="none" strike="noStrike" cap="none" dirty="0">
              <a:solidFill>
                <a:schemeClr val="dk1"/>
              </a:solidFill>
              <a:latin typeface="+mj-lt"/>
              <a:ea typeface="Verdana"/>
              <a:cs typeface="Verdana"/>
              <a:sym typeface="Verdana"/>
            </a:endParaRPr>
          </a:p>
        </p:txBody>
      </p:sp>
      <p:pic>
        <p:nvPicPr>
          <p:cNvPr id="8" name="Google Shape;119;p14"/>
          <p:cNvPicPr preferRelativeResize="0">
            <a:picLocks noChangeAspect="1"/>
          </p:cNvPicPr>
          <p:nvPr/>
        </p:nvPicPr>
        <p:blipFill rotWithShape="1">
          <a:blip r:embed="rId3">
            <a:alphaModFix/>
          </a:blip>
          <a:srcRect l="9799" r="30115"/>
          <a:stretch/>
        </p:blipFill>
        <p:spPr>
          <a:xfrm>
            <a:off x="740003" y="3054343"/>
            <a:ext cx="4177201" cy="32004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F5BB986-61B1-6345-BBFE-6E14EFEFA1E3}"/>
              </a:ext>
            </a:extLst>
          </p:cNvPr>
          <p:cNvSpPr txBox="1"/>
          <p:nvPr/>
        </p:nvSpPr>
        <p:spPr>
          <a:xfrm>
            <a:off x="6463132" y="6242535"/>
            <a:ext cx="5118847" cy="68131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171450" indent="-171450">
              <a:lnSpc>
                <a:spcPct val="100000"/>
              </a:lnSpc>
              <a:spcBef>
                <a:spcPts val="1200"/>
              </a:spcBef>
              <a:buSzPct val="100000"/>
              <a:buFont typeface="Wells Fargo Sans"/>
              <a:buChar char="•"/>
            </a:pPr>
            <a:r>
              <a:rPr lang="en-US" sz="1600" dirty="0"/>
              <a:t>Link to video: </a:t>
            </a:r>
            <a:r>
              <a:rPr lang="en-US" sz="1600" dirty="0">
                <a:hlinkClick r:id="rId4"/>
              </a:rPr>
              <a:t>https://www.youtube.com/watch?v=SUbqykXVx0A</a:t>
            </a:r>
            <a:r>
              <a:rPr lang="en-US" sz="1600" dirty="0"/>
              <a:t> </a:t>
            </a:r>
          </a:p>
        </p:txBody>
      </p:sp>
      <mc:AlternateContent xmlns:mc="http://schemas.openxmlformats.org/markup-compatibility/2006" xmlns:we="http://schemas.microsoft.com/office/webextensions/webextension/2010/11" xmlns:pca="http://schemas.microsoft.com/office/powerpoint/2013/contentapp">
        <mc:Choice Requires="we pca">
          <p:graphicFrame>
            <p:nvGraphicFramePr>
              <p:cNvPr id="12" name="Content Placeholder 11">
                <a:extLst>
                  <a:ext uri="{FF2B5EF4-FFF2-40B4-BE49-F238E27FC236}">
                    <a16:creationId xmlns:a16="http://schemas.microsoft.com/office/drawing/2014/main" id="{7931B875-E3F2-894B-9650-7DC91BEEE108}"/>
                  </a:ext>
                </a:extLst>
              </p:cNvPr>
              <p:cNvGraphicFramePr>
                <a:graphicFrameLocks noGrp="1"/>
              </p:cNvGraphicFramePr>
              <p:nvPr>
                <p:ph sz="half" idx="2"/>
              </p:nvPr>
            </p:nvGraphicFramePr>
            <p:xfrm>
              <a:off x="6340475" y="1600200"/>
              <a:ext cx="5364163" cy="4572000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5"/>
              </a:graphicData>
            </a:graphic>
          </p:graphicFrame>
        </mc:Choice>
        <mc:Fallback xmlns="">
          <p:pic>
            <p:nvPicPr>
              <p:cNvPr id="12" name="Content Placeholder 11">
                <a:extLst>
                  <a:ext uri="{FF2B5EF4-FFF2-40B4-BE49-F238E27FC236}">
                    <a16:creationId xmlns:a16="http://schemas.microsoft.com/office/drawing/2014/main" id="{7931B875-E3F2-894B-9650-7DC91BEEE10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340475" y="1600200"/>
                <a:ext cx="5364163" cy="4572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62324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Artificial Neural Networks Today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b="1" dirty="0"/>
              <a:t>Object Recognition</a:t>
            </a:r>
          </a:p>
          <a:p>
            <a:r>
              <a:rPr lang="en-US" dirty="0"/>
              <a:t>Learn to recognize objects in complicated images, videos, or even video games</a:t>
            </a:r>
          </a:p>
        </p:txBody>
      </p:sp>
      <mc:AlternateContent xmlns:mc="http://schemas.openxmlformats.org/markup-compatibility/2006" xmlns:we="http://schemas.microsoft.com/office/webextensions/webextension/2010/11" xmlns:pca="http://schemas.microsoft.com/office/powerpoint/2013/contentapp">
        <mc:Choice Requires="we pca">
          <p:graphicFrame>
            <p:nvGraphicFramePr>
              <p:cNvPr id="8" name="Content Placeholder 7">
                <a:extLst>
                  <a:ext uri="{FF2B5EF4-FFF2-40B4-BE49-F238E27FC236}">
                    <a16:creationId xmlns:a16="http://schemas.microsoft.com/office/drawing/2014/main" id="{7F471EDE-A187-BE41-9902-EE16E11CAFB7}"/>
                  </a:ext>
                </a:extLst>
              </p:cNvPr>
              <p:cNvGraphicFramePr>
                <a:graphicFrameLocks noGrp="1"/>
              </p:cNvGraphicFramePr>
              <p:nvPr>
                <p:ph sz="half" idx="2"/>
              </p:nvPr>
            </p:nvGraphicFramePr>
            <p:xfrm>
              <a:off x="6340475" y="1600200"/>
              <a:ext cx="5364163" cy="4572000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8" name="Content Placeholder 7">
                <a:extLst>
                  <a:ext uri="{FF2B5EF4-FFF2-40B4-BE49-F238E27FC236}">
                    <a16:creationId xmlns:a16="http://schemas.microsoft.com/office/drawing/2014/main" id="{7F471EDE-A187-BE41-9902-EE16E11CAFB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340475" y="1600200"/>
                <a:ext cx="5364163" cy="457200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16</a:t>
            </a:fld>
            <a:endParaRPr lang="en-US"/>
          </a:p>
        </p:txBody>
      </p:sp>
      <p:sp>
        <p:nvSpPr>
          <p:cNvPr id="6" name="Google Shape;127;p15"/>
          <p:cNvSpPr txBox="1"/>
          <p:nvPr/>
        </p:nvSpPr>
        <p:spPr>
          <a:xfrm>
            <a:off x="643223" y="5695620"/>
            <a:ext cx="4510653" cy="247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sng" strike="noStrike" cap="none" dirty="0">
                <a:solidFill>
                  <a:schemeClr val="dk1"/>
                </a:solidFill>
                <a:latin typeface="+mj-lt"/>
                <a:ea typeface="Arial"/>
                <a:cs typeface="Arial"/>
                <a:sym typeface="Arial"/>
                <a:hlinkClick r:id="rId4"/>
              </a:rPr>
              <a:t>https://ai.googleblog.com/2014/09/building-deeper-understanding-of-images.html</a:t>
            </a:r>
            <a:r>
              <a:rPr lang="en-US" sz="1000" b="0" i="0" u="none" strike="noStrike" cap="none" dirty="0">
                <a:solidFill>
                  <a:schemeClr val="dk1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endParaRPr sz="1000" b="0" i="0" u="none" strike="noStrike" cap="none" dirty="0">
              <a:solidFill>
                <a:schemeClr val="dk1"/>
              </a:solidFill>
              <a:latin typeface="+mj-lt"/>
              <a:ea typeface="Verdana"/>
              <a:cs typeface="Verdana"/>
              <a:sym typeface="Verdana"/>
            </a:endParaRPr>
          </a:p>
        </p:txBody>
      </p:sp>
      <p:pic>
        <p:nvPicPr>
          <p:cNvPr id="7" name="Google Shape;128;p15" descr="Automatic Object Detection"/>
          <p:cNvPicPr preferRelativeResize="0">
            <a:picLocks noChangeAspect="1"/>
          </p:cNvPicPr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80882" y="2519539"/>
            <a:ext cx="4435337" cy="32004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A381592-136F-D94D-B71E-CBD7B5AAE6B8}"/>
              </a:ext>
            </a:extLst>
          </p:cNvPr>
          <p:cNvSpPr txBox="1"/>
          <p:nvPr/>
        </p:nvSpPr>
        <p:spPr>
          <a:xfrm>
            <a:off x="6463132" y="6242535"/>
            <a:ext cx="5118847" cy="68131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171450" indent="-171450">
              <a:lnSpc>
                <a:spcPct val="100000"/>
              </a:lnSpc>
              <a:spcBef>
                <a:spcPts val="1200"/>
              </a:spcBef>
              <a:buSzPct val="100000"/>
              <a:buFont typeface="Wells Fargo Sans"/>
              <a:buChar char="•"/>
            </a:pPr>
            <a:r>
              <a:rPr lang="en-US" sz="1600" dirty="0"/>
              <a:t>Link to video: </a:t>
            </a:r>
            <a:r>
              <a:rPr lang="en-US" sz="1600" dirty="0">
                <a:hlinkClick r:id="rId6"/>
              </a:rPr>
              <a:t>https://www.youtube.com/watch?v=qv6UVOQ0F44</a:t>
            </a:r>
            <a:r>
              <a:rPr lang="en-US" sz="1600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273819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F43FF064-454A-81AD-3299-1618F896A9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9818" y="1864611"/>
            <a:ext cx="3677750" cy="4650489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17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457200"/>
            <a:ext cx="11217275" cy="1006475"/>
          </a:xfrm>
        </p:spPr>
        <p:txBody>
          <a:bodyPr/>
          <a:lstStyle/>
          <a:p>
            <a:r>
              <a:rPr lang="en-US" dirty="0"/>
              <a:t>Artificial Neural Networks Today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C94E004-A2BD-DEC2-9853-02B2EDDB95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3570"/>
          <a:stretch/>
        </p:blipFill>
        <p:spPr>
          <a:xfrm>
            <a:off x="6851700" y="1344644"/>
            <a:ext cx="3773628" cy="4005072"/>
          </a:xfrm>
          <a:prstGeom prst="rect">
            <a:avLst/>
          </a:prstGeom>
        </p:spPr>
      </p:pic>
      <p:pic>
        <p:nvPicPr>
          <p:cNvPr id="1026" name="Picture 2" descr="Chat GPT: Deciphering the new artificial intelligence tool everyone is  talking about">
            <a:extLst>
              <a:ext uri="{FF2B5EF4-FFF2-40B4-BE49-F238E27FC236}">
                <a16:creationId xmlns:a16="http://schemas.microsoft.com/office/drawing/2014/main" id="{18ED2C84-05C8-811D-FA98-B2D322845C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02" t="5626" r="13163" b="28240"/>
          <a:stretch/>
        </p:blipFill>
        <p:spPr bwMode="auto">
          <a:xfrm>
            <a:off x="220892" y="1065831"/>
            <a:ext cx="1554481" cy="1417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3382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What are Neural Networks?</a:t>
            </a:r>
            <a:br>
              <a:rPr lang="en-US" dirty="0"/>
            </a:br>
            <a:r>
              <a:rPr lang="en-US" dirty="0"/>
              <a:t>Inspiration from Neuroscience: Biological Neurons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Receive</a:t>
            </a:r>
            <a:r>
              <a:rPr lang="en-US" dirty="0"/>
              <a:t> (input) incoming information with </a:t>
            </a:r>
            <a:r>
              <a:rPr lang="en-US" b="1" i="1" dirty="0"/>
              <a:t>dendrites</a:t>
            </a:r>
            <a:endParaRPr lang="en-US" dirty="0"/>
          </a:p>
          <a:p>
            <a:r>
              <a:rPr lang="en-US" b="1" dirty="0"/>
              <a:t>Process</a:t>
            </a:r>
            <a:r>
              <a:rPr lang="en-US" dirty="0"/>
              <a:t> that information in the cell body</a:t>
            </a:r>
          </a:p>
          <a:p>
            <a:r>
              <a:rPr lang="en-US" dirty="0"/>
              <a:t>If </a:t>
            </a:r>
            <a:r>
              <a:rPr lang="en-US" b="1" i="1" dirty="0"/>
              <a:t>activated</a:t>
            </a:r>
            <a:r>
              <a:rPr lang="en-US" dirty="0"/>
              <a:t>, send (</a:t>
            </a:r>
            <a:r>
              <a:rPr lang="en-US" b="1" dirty="0"/>
              <a:t>output</a:t>
            </a:r>
            <a:r>
              <a:rPr lang="en-US" dirty="0"/>
              <a:t>) a signal with the </a:t>
            </a:r>
            <a:r>
              <a:rPr lang="en-US" b="1" i="1" dirty="0"/>
              <a:t>axon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18</a:t>
            </a:fld>
            <a:endParaRPr lang="en-US"/>
          </a:p>
        </p:txBody>
      </p:sp>
      <p:pic>
        <p:nvPicPr>
          <p:cNvPr id="3074" name="Picture 2" descr="Blausen 0657 MultipolarNeuro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874" y="2697480"/>
            <a:ext cx="6097970" cy="3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09918" y="6629400"/>
            <a:ext cx="6147881" cy="22373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00000"/>
              </a:lnSpc>
              <a:spcBef>
                <a:spcPts val="1200"/>
              </a:spcBef>
              <a:buSzPct val="100000"/>
            </a:pPr>
            <a:r>
              <a:rPr lang="en-US" sz="1050" dirty="0"/>
              <a:t>By </a:t>
            </a:r>
            <a:r>
              <a:rPr lang="en-US" sz="1050" dirty="0" err="1"/>
              <a:t>BruceBlaus</a:t>
            </a:r>
            <a:r>
              <a:rPr lang="en-US" sz="1050" dirty="0"/>
              <a:t> - Own work, CC BY 3.0, </a:t>
            </a:r>
            <a:r>
              <a:rPr lang="en-US" sz="1050" dirty="0">
                <a:hlinkClick r:id="rId3"/>
              </a:rPr>
              <a:t>https://commons.wikimedia.org/w/index.php?curid=28761830</a:t>
            </a:r>
            <a:r>
              <a:rPr lang="en-US" sz="1050" dirty="0"/>
              <a:t> </a:t>
            </a:r>
          </a:p>
        </p:txBody>
      </p:sp>
      <p:pic>
        <p:nvPicPr>
          <p:cNvPr id="3076" name="Picture 4" descr="https://upload.wikimedia.org/wikipedia/commons/3/30/Chemical_synapse_schema_cropped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4505" y="253765"/>
            <a:ext cx="4402067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6974733" y="5740165"/>
            <a:ext cx="4863830" cy="66063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00000"/>
              </a:lnSpc>
              <a:spcBef>
                <a:spcPts val="1200"/>
              </a:spcBef>
              <a:buSzPct val="100000"/>
            </a:pPr>
            <a:r>
              <a:rPr lang="en-US" sz="1000" dirty="0"/>
              <a:t>By user:Looie496 created file, US National Institutes of Health, National Institute on Aging created original - </a:t>
            </a:r>
            <a:r>
              <a:rPr lang="en-US" sz="1000" dirty="0">
                <a:hlinkClick r:id="rId5"/>
              </a:rPr>
              <a:t>http://www.nia.nih.gov/alzheimers/publication/alzheimers-disease-unraveling-mystery/preface</a:t>
            </a:r>
            <a:r>
              <a:rPr lang="en-US" sz="1000" dirty="0"/>
              <a:t>, Public Domain, </a:t>
            </a:r>
            <a:r>
              <a:rPr lang="en-US" sz="1000" dirty="0">
                <a:hlinkClick r:id="rId6"/>
              </a:rPr>
              <a:t>https://commons.wikimedia.org/w/index.php?curid=8882110</a:t>
            </a:r>
            <a:r>
              <a:rPr lang="en-US" sz="1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96816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Inspiration from Neuroscience: Biological Neurons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Neurons are relatively simple in function</a:t>
                </a:r>
              </a:p>
              <a:p>
                <a:r>
                  <a:rPr lang="en-US" dirty="0"/>
                  <a:t>A network of neurons is, however, capable of learning complex behaviors</a:t>
                </a:r>
              </a:p>
              <a:p>
                <a:r>
                  <a:rPr lang="en-US" dirty="0"/>
                  <a:t>Example: the human brain consists of approximately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sup>
                    </m:sSup>
                  </m:oMath>
                </a14:m>
                <a:r>
                  <a:rPr lang="en-US" dirty="0"/>
                  <a:t> neurons, with an average of 7,000 connections to other neurons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96" t="-17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19</a:t>
            </a:fld>
            <a:endParaRPr lang="en-US"/>
          </a:p>
        </p:txBody>
      </p:sp>
      <p:sp>
        <p:nvSpPr>
          <p:cNvPr id="5" name="Google Shape;188;p24"/>
          <p:cNvSpPr txBox="1">
            <a:spLocks/>
          </p:cNvSpPr>
          <p:nvPr/>
        </p:nvSpPr>
        <p:spPr>
          <a:xfrm>
            <a:off x="3381136" y="5888825"/>
            <a:ext cx="4497167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171450" indent="-171450" algn="l" defTabSz="6858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Font typeface="Wells Fargo Sans" panose="020B0503020203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-171450" algn="l" defTabSz="6858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Wells Fargo Sans" panose="020B0503020203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4350" indent="-171450" algn="l" defTabSz="6858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Wells Fargo Sans" panose="020B0503020203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indent="-171450" algn="l" defTabSz="6858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Wells Fargo Sans" panose="020B0503020203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7250" indent="-171450" algn="l" defTabSz="6858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Wells Fargo Sans" panose="020B0503020203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28700" indent="-171450" algn="l" defTabSz="6858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Wells Fargo Sans" panose="020B0503020203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00150" indent="-171450" algn="l" defTabSz="6858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Wells Fargo Sans" panose="020B0503020203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371600" indent="-171450" algn="l" defTabSz="6858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Wells Fargo Sans" panose="020B0503020203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543050" indent="-171450" algn="l" defTabSz="6858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Wells Fargo Sans" panose="020B0503020203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Clr>
                <a:schemeClr val="dk1"/>
              </a:buClr>
              <a:buSzPts val="1000"/>
              <a:buFont typeface="Wells Fargo Sans" panose="020B0503020203020204" pitchFamily="34" charset="0"/>
              <a:buNone/>
            </a:pPr>
            <a:r>
              <a:rPr lang="en-US" sz="1000" u="sng" dirty="0">
                <a:solidFill>
                  <a:schemeClr val="hlink"/>
                </a:solidFill>
                <a:hlinkClick r:id="rId3"/>
              </a:rPr>
              <a:t>https://commons.wikimedia.org/wiki/File:Brain_Exercising.png</a:t>
            </a:r>
            <a:r>
              <a:rPr lang="en-US" sz="1000" u="sng" dirty="0">
                <a:solidFill>
                  <a:schemeClr val="hlink"/>
                </a:solidFill>
              </a:rPr>
              <a:t> </a:t>
            </a:r>
            <a:r>
              <a:rPr lang="en-US" sz="1000" dirty="0"/>
              <a:t>(public domain)</a:t>
            </a:r>
          </a:p>
        </p:txBody>
      </p:sp>
      <p:pic>
        <p:nvPicPr>
          <p:cNvPr id="6" name="Google Shape;191;p24"/>
          <p:cNvPicPr preferRelativeResize="0"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88320" y="2826725"/>
            <a:ext cx="4082800" cy="30621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10722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E1A6151-1C64-CA90-2A73-958B4BF1C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Recall….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787DEECF-21DD-6A24-696F-7C449A9F0F6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86833" y="1600202"/>
                <a:ext cx="4917271" cy="4568825"/>
              </a:xfrm>
            </p:spPr>
            <p:txBody>
              <a:bodyPr/>
              <a:lstStyle/>
              <a:p>
                <a:r>
                  <a:rPr lang="en-US" dirty="0"/>
                  <a:t>Equation of a line: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Velocity at a given time for an object in motion: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dirty="0"/>
                  <a:t> (in the absence of air resistance)</a:t>
                </a:r>
              </a:p>
              <a:p>
                <a:pPr lvl="1"/>
                <a:r>
                  <a:rPr lang="en-US" dirty="0"/>
                  <a:t>We are able to predict with 100% certainty that the velocity at a given time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 will be equal to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 is the input for which we are calculating the output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787DEECF-21DD-6A24-696F-7C449A9F0F6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86833" y="1600202"/>
                <a:ext cx="4917271" cy="4568825"/>
              </a:xfrm>
              <a:blipFill>
                <a:blip r:embed="rId2"/>
                <a:stretch>
                  <a:fillRect l="-2726" t="-1736" r="-1115" b="-58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402BA39C-2949-B3AF-3713-B30396B88D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121" y="2110190"/>
            <a:ext cx="3736044" cy="263761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5186A9B-7B10-9A57-B9C8-29DA18B9BD43}"/>
                  </a:ext>
                </a:extLst>
              </p:cNvPr>
              <p:cNvSpPr txBox="1"/>
              <p:nvPr/>
            </p:nvSpPr>
            <p:spPr>
              <a:xfrm>
                <a:off x="1338943" y="3884614"/>
                <a:ext cx="380129" cy="2210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>
                  <a:lnSpc>
                    <a:spcPct val="100000"/>
                  </a:lnSpc>
                  <a:spcBef>
                    <a:spcPts val="1200"/>
                  </a:spcBef>
                  <a:buSzPct val="10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5186A9B-7B10-9A57-B9C8-29DA18B9BD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8943" y="3884614"/>
                <a:ext cx="380129" cy="22104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ight Brace 9">
            <a:extLst>
              <a:ext uri="{FF2B5EF4-FFF2-40B4-BE49-F238E27FC236}">
                <a16:creationId xmlns:a16="http://schemas.microsoft.com/office/drawing/2014/main" id="{228E1CB7-8F7D-CD03-6F6D-2C7472814530}"/>
              </a:ext>
            </a:extLst>
          </p:cNvPr>
          <p:cNvSpPr/>
          <p:nvPr/>
        </p:nvSpPr>
        <p:spPr>
          <a:xfrm>
            <a:off x="1286692" y="3730752"/>
            <a:ext cx="91440" cy="448056"/>
          </a:xfrm>
          <a:prstGeom prst="rightBrace">
            <a:avLst/>
          </a:prstGeom>
          <a:ln w="12700" cap="sq"/>
        </p:spPr>
        <p:style>
          <a:lnRef idx="1">
            <a:srgbClr val="787070"/>
          </a:lnRef>
          <a:fillRef idx="0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984789B-08F8-298E-2CD9-20B1E5BD5652}"/>
              </a:ext>
            </a:extLst>
          </p:cNvPr>
          <p:cNvCxnSpPr/>
          <p:nvPr/>
        </p:nvCxnSpPr>
        <p:spPr>
          <a:xfrm>
            <a:off x="2091143" y="3246120"/>
            <a:ext cx="807505" cy="0"/>
          </a:xfrm>
          <a:prstGeom prst="line">
            <a:avLst/>
          </a:prstGeom>
          <a:ln w="12700" cap="sq">
            <a:prstDash val="dash"/>
          </a:ln>
        </p:spPr>
        <p:style>
          <a:lnRef idx="1">
            <a:srgbClr val="787070"/>
          </a:lnRef>
          <a:fillRef idx="0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92EB3E7-744C-974E-4C45-C5E071FF107B}"/>
              </a:ext>
            </a:extLst>
          </p:cNvPr>
          <p:cNvCxnSpPr>
            <a:cxnSpLocks/>
          </p:cNvCxnSpPr>
          <p:nvPr/>
        </p:nvCxnSpPr>
        <p:spPr>
          <a:xfrm flipV="1">
            <a:off x="2091143" y="2798064"/>
            <a:ext cx="661201" cy="448056"/>
          </a:xfrm>
          <a:prstGeom prst="line">
            <a:avLst/>
          </a:prstGeom>
          <a:ln w="12700" cap="sq">
            <a:prstDash val="dash"/>
          </a:ln>
        </p:spPr>
        <p:style>
          <a:lnRef idx="1">
            <a:srgbClr val="787070"/>
          </a:lnRef>
          <a:fillRef idx="0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</p:cxn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2FA46684-069E-230A-1208-89ED3A694A24}"/>
              </a:ext>
            </a:extLst>
          </p:cNvPr>
          <p:cNvSpPr/>
          <p:nvPr/>
        </p:nvSpPr>
        <p:spPr>
          <a:xfrm>
            <a:off x="2414016" y="2999232"/>
            <a:ext cx="189091" cy="259144"/>
          </a:xfrm>
          <a:custGeom>
            <a:avLst/>
            <a:gdLst>
              <a:gd name="connsiteX0" fmla="*/ 0 w 189091"/>
              <a:gd name="connsiteY0" fmla="*/ 0 h 259144"/>
              <a:gd name="connsiteX1" fmla="*/ 182880 w 189091"/>
              <a:gd name="connsiteY1" fmla="*/ 91440 h 259144"/>
              <a:gd name="connsiteX2" fmla="*/ 146304 w 189091"/>
              <a:gd name="connsiteY2" fmla="*/ 246888 h 259144"/>
              <a:gd name="connsiteX3" fmla="*/ 146304 w 189091"/>
              <a:gd name="connsiteY3" fmla="*/ 237744 h 259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9091" h="259144">
                <a:moveTo>
                  <a:pt x="0" y="0"/>
                </a:moveTo>
                <a:cubicBezTo>
                  <a:pt x="79248" y="25146"/>
                  <a:pt x="158496" y="50292"/>
                  <a:pt x="182880" y="91440"/>
                </a:cubicBezTo>
                <a:cubicBezTo>
                  <a:pt x="207264" y="132588"/>
                  <a:pt x="152400" y="222504"/>
                  <a:pt x="146304" y="246888"/>
                </a:cubicBezTo>
                <a:cubicBezTo>
                  <a:pt x="140208" y="271272"/>
                  <a:pt x="143256" y="254508"/>
                  <a:pt x="146304" y="237744"/>
                </a:cubicBezTo>
              </a:path>
            </a:pathLst>
          </a:custGeom>
          <a:noFill/>
          <a:ln>
            <a:noFill/>
          </a:ln>
        </p:spPr>
        <p:style>
          <a:lnRef idx="0">
            <a:srgbClr val="787070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7786531-893C-3D0E-CBBE-7593B11643DE}"/>
                  </a:ext>
                </a:extLst>
              </p:cNvPr>
              <p:cNvSpPr txBox="1"/>
              <p:nvPr/>
            </p:nvSpPr>
            <p:spPr>
              <a:xfrm>
                <a:off x="2318496" y="3037334"/>
                <a:ext cx="380129" cy="2210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>
                  <a:lnSpc>
                    <a:spcPct val="100000"/>
                  </a:lnSpc>
                  <a:spcBef>
                    <a:spcPts val="1200"/>
                  </a:spcBef>
                  <a:buSzPct val="10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7786531-893C-3D0E-CBBE-7593B11643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8496" y="3037334"/>
                <a:ext cx="380129" cy="22104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4" name="Picture 2">
            <a:extLst>
              <a:ext uri="{FF2B5EF4-FFF2-40B4-BE49-F238E27FC236}">
                <a16:creationId xmlns:a16="http://schemas.microsoft.com/office/drawing/2014/main" id="{4F056064-C53F-6665-449B-99661CCA74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9108" y="1989139"/>
            <a:ext cx="3886200" cy="3790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B1A09E3-C94B-AC0A-933E-F1DA6E33A2C0}"/>
                  </a:ext>
                </a:extLst>
              </p:cNvPr>
              <p:cNvSpPr txBox="1"/>
              <p:nvPr/>
            </p:nvSpPr>
            <p:spPr>
              <a:xfrm>
                <a:off x="6735710" y="1740858"/>
                <a:ext cx="609447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Equation of a plane: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B1A09E3-C94B-AC0A-933E-F1DA6E33A2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5710" y="1740858"/>
                <a:ext cx="6094476" cy="369332"/>
              </a:xfrm>
              <a:prstGeom prst="rect">
                <a:avLst/>
              </a:prstGeom>
              <a:blipFill>
                <a:blip r:embed="rId7"/>
                <a:stretch>
                  <a:fillRect l="-900" t="-8333" b="-2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9203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Inspiration from Neuroscience: Biological Neurons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6833" y="1138136"/>
            <a:ext cx="11216640" cy="5030891"/>
          </a:xfrm>
        </p:spPr>
        <p:txBody>
          <a:bodyPr/>
          <a:lstStyle/>
          <a:p>
            <a:r>
              <a:rPr lang="en-US" dirty="0"/>
              <a:t>Basic idea:</a:t>
            </a:r>
          </a:p>
          <a:p>
            <a:pPr lvl="1"/>
            <a:r>
              <a:rPr lang="en-US" b="1" i="1" dirty="0"/>
              <a:t>Artificial neurons</a:t>
            </a:r>
            <a:r>
              <a:rPr lang="en-US" dirty="0"/>
              <a:t> carry out simple calculations</a:t>
            </a:r>
          </a:p>
          <a:p>
            <a:pPr lvl="1"/>
            <a:r>
              <a:rPr lang="en-US" dirty="0"/>
              <a:t>A large network of artificial neurons learn a complex model or complex relationships in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20</a:t>
            </a:fld>
            <a:endParaRPr lang="en-US"/>
          </a:p>
        </p:txBody>
      </p:sp>
      <p:pic>
        <p:nvPicPr>
          <p:cNvPr id="5" name="Picture 2" descr="Blausen 0657 MultipolarNeuro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1643" y="2156302"/>
            <a:ext cx="3190798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Google Shape;191;p24"/>
          <p:cNvPicPr preferRelativeResize="0"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89097" y="2140463"/>
            <a:ext cx="2743200" cy="20574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ight Arrow 6"/>
          <p:cNvSpPr/>
          <p:nvPr/>
        </p:nvSpPr>
        <p:spPr>
          <a:xfrm>
            <a:off x="5062186" y="2964882"/>
            <a:ext cx="1887166" cy="408562"/>
          </a:xfrm>
          <a:prstGeom prst="rightArrow">
            <a:avLst/>
          </a:prstGeom>
          <a:ln>
            <a:noFill/>
          </a:ln>
        </p:spPr>
        <p:style>
          <a:lnRef idx="0">
            <a:srgbClr val="787070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en-US" sz="1600"/>
          </a:p>
        </p:txBody>
      </p:sp>
      <p:grpSp>
        <p:nvGrpSpPr>
          <p:cNvPr id="74" name="Group 73"/>
          <p:cNvGrpSpPr>
            <a:grpSpLocks noChangeAspect="1"/>
          </p:cNvGrpSpPr>
          <p:nvPr/>
        </p:nvGrpSpPr>
        <p:grpSpPr>
          <a:xfrm>
            <a:off x="1484284" y="4534927"/>
            <a:ext cx="2685515" cy="2094473"/>
            <a:chOff x="7441242" y="1694047"/>
            <a:chExt cx="4252873" cy="3316880"/>
          </a:xfrm>
        </p:grpSpPr>
        <p:sp>
          <p:nvSpPr>
            <p:cNvPr id="52" name="Oval 51"/>
            <p:cNvSpPr/>
            <p:nvPr/>
          </p:nvSpPr>
          <p:spPr>
            <a:xfrm>
              <a:off x="7685878" y="2921411"/>
              <a:ext cx="560717" cy="534838"/>
            </a:xfrm>
            <a:prstGeom prst="ellipse">
              <a:avLst/>
            </a:prstGeom>
            <a:ln>
              <a:noFill/>
            </a:ln>
          </p:spPr>
          <p:style>
            <a:lnRef idx="0">
              <a:srgbClr val="787070"/>
            </a:lnRef>
            <a:fillRef idx="1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r>
                <a:rPr lang="en-US" sz="1600" dirty="0"/>
                <a:t>1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Oval 52"/>
                <p:cNvSpPr/>
                <p:nvPr/>
              </p:nvSpPr>
              <p:spPr>
                <a:xfrm>
                  <a:off x="7685877" y="3603468"/>
                  <a:ext cx="560717" cy="534838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0">
                  <a:srgbClr val="787070"/>
                </a:lnRef>
                <a:fillRef idx="1">
                  <a:schemeClr val="accent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lnSpc>
                      <a:spcPct val="10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53" name="Oval 5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85877" y="3603468"/>
                  <a:ext cx="560717" cy="534838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4" name="Oval 53"/>
            <p:cNvSpPr/>
            <p:nvPr/>
          </p:nvSpPr>
          <p:spPr>
            <a:xfrm>
              <a:off x="9304767" y="3188830"/>
              <a:ext cx="560717" cy="534838"/>
            </a:xfrm>
            <a:prstGeom prst="ellipse">
              <a:avLst/>
            </a:prstGeom>
            <a:solidFill>
              <a:srgbClr val="FF755E"/>
            </a:solidFill>
            <a:ln>
              <a:noFill/>
            </a:ln>
          </p:spPr>
          <p:style>
            <a:lnRef idx="0">
              <a:srgbClr val="787070"/>
            </a:lnRef>
            <a:fillRef idx="1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US" sz="1600" dirty="0"/>
            </a:p>
          </p:txBody>
        </p:sp>
        <p:cxnSp>
          <p:nvCxnSpPr>
            <p:cNvPr id="55" name="Straight Arrow Connector 54"/>
            <p:cNvCxnSpPr>
              <a:stCxn id="52" idx="6"/>
              <a:endCxn id="54" idx="2"/>
            </p:cNvCxnSpPr>
            <p:nvPr/>
          </p:nvCxnSpPr>
          <p:spPr>
            <a:xfrm>
              <a:off x="8246595" y="3188830"/>
              <a:ext cx="1058172" cy="267419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56" name="Straight Arrow Connector 55"/>
            <p:cNvCxnSpPr>
              <a:stCxn id="53" idx="6"/>
              <a:endCxn id="54" idx="2"/>
            </p:cNvCxnSpPr>
            <p:nvPr/>
          </p:nvCxnSpPr>
          <p:spPr>
            <a:xfrm flipV="1">
              <a:off x="8246594" y="3456249"/>
              <a:ext cx="1058173" cy="414638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/>
                <p:cNvSpPr txBox="1"/>
                <p:nvPr/>
              </p:nvSpPr>
              <p:spPr>
                <a:xfrm>
                  <a:off x="8182034" y="2648778"/>
                  <a:ext cx="833517" cy="27747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1200"/>
                    </a:spcBef>
                    <a:buSzPct val="100000"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200" b="0" dirty="0"/>
                </a:p>
              </p:txBody>
            </p:sp>
          </mc:Choice>
          <mc:Fallback xmlns="">
            <p:sp>
              <p:nvSpPr>
                <p:cNvPr id="57" name="TextBox 5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82034" y="2648778"/>
                  <a:ext cx="833517" cy="277476"/>
                </a:xfrm>
                <a:prstGeom prst="rect">
                  <a:avLst/>
                </a:prstGeom>
                <a:blipFill>
                  <a:blip r:embed="rId5"/>
                  <a:stretch>
                    <a:fillRect t="-3448" b="-3793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8" name="TextBox 57"/>
            <p:cNvSpPr txBox="1"/>
            <p:nvPr/>
          </p:nvSpPr>
          <p:spPr>
            <a:xfrm>
              <a:off x="7441242" y="4227097"/>
              <a:ext cx="1049986" cy="28210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1200"/>
                </a:spcBef>
                <a:buSzPct val="100000"/>
              </a:pPr>
              <a:r>
                <a:rPr lang="en-US" sz="1200" dirty="0"/>
                <a:t>Input layer</a:t>
              </a: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8770565" y="4741240"/>
              <a:ext cx="1626627" cy="2696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1200"/>
                </a:spcBef>
                <a:buSzPct val="100000"/>
              </a:pPr>
              <a:r>
                <a:rPr lang="en-US" sz="1200" dirty="0"/>
                <a:t>Neuron (hidden layer)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Oval 59"/>
                <p:cNvSpPr/>
                <p:nvPr/>
              </p:nvSpPr>
              <p:spPr>
                <a:xfrm>
                  <a:off x="10605031" y="3191363"/>
                  <a:ext cx="560717" cy="534838"/>
                </a:xfrm>
                <a:prstGeom prst="ellipse">
                  <a:avLst/>
                </a:prstGeom>
                <a:solidFill>
                  <a:schemeClr val="accent2">
                    <a:lumMod val="50000"/>
                  </a:schemeClr>
                </a:solidFill>
                <a:ln>
                  <a:noFill/>
                </a:ln>
              </p:spPr>
              <p:style>
                <a:lnRef idx="0">
                  <a:srgbClr val="787070"/>
                </a:lnRef>
                <a:fillRef idx="1">
                  <a:schemeClr val="accent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lnSpc>
                      <a:spcPct val="100000"/>
                    </a:lnSpc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60" name="Oval 5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05031" y="3191363"/>
                  <a:ext cx="560717" cy="534838"/>
                </a:xfrm>
                <a:prstGeom prst="ellipse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1" name="Straight Arrow Connector 60"/>
            <p:cNvCxnSpPr>
              <a:stCxn id="54" idx="6"/>
              <a:endCxn id="60" idx="2"/>
            </p:cNvCxnSpPr>
            <p:nvPr/>
          </p:nvCxnSpPr>
          <p:spPr>
            <a:xfrm>
              <a:off x="9865484" y="3456249"/>
              <a:ext cx="739547" cy="2533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sp>
          <p:nvSpPr>
            <p:cNvPr id="62" name="TextBox 61"/>
            <p:cNvSpPr txBox="1"/>
            <p:nvPr/>
          </p:nvSpPr>
          <p:spPr>
            <a:xfrm>
              <a:off x="10352735" y="4190412"/>
              <a:ext cx="1341380" cy="3184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1200"/>
                </a:spcBef>
                <a:buSzPct val="100000"/>
              </a:pPr>
              <a:r>
                <a:rPr lang="en-US" sz="1200" dirty="0"/>
                <a:t>Output layer</a:t>
              </a:r>
            </a:p>
          </p:txBody>
        </p:sp>
        <p:sp>
          <p:nvSpPr>
            <p:cNvPr id="63" name="Oval 62"/>
            <p:cNvSpPr/>
            <p:nvPr/>
          </p:nvSpPr>
          <p:spPr>
            <a:xfrm>
              <a:off x="9303520" y="2488518"/>
              <a:ext cx="560717" cy="534838"/>
            </a:xfrm>
            <a:prstGeom prst="ellipse">
              <a:avLst/>
            </a:prstGeom>
            <a:solidFill>
              <a:srgbClr val="FF755E"/>
            </a:solidFill>
            <a:ln>
              <a:noFill/>
            </a:ln>
          </p:spPr>
          <p:style>
            <a:lnRef idx="0">
              <a:srgbClr val="787070"/>
            </a:lnRef>
            <a:fillRef idx="1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US" sz="1600" dirty="0"/>
            </a:p>
          </p:txBody>
        </p:sp>
        <p:sp>
          <p:nvSpPr>
            <p:cNvPr id="64" name="Oval 63"/>
            <p:cNvSpPr/>
            <p:nvPr/>
          </p:nvSpPr>
          <p:spPr>
            <a:xfrm>
              <a:off x="9334806" y="3988554"/>
              <a:ext cx="560717" cy="534838"/>
            </a:xfrm>
            <a:prstGeom prst="ellipse">
              <a:avLst/>
            </a:prstGeom>
            <a:solidFill>
              <a:srgbClr val="FF755E"/>
            </a:solidFill>
            <a:ln>
              <a:noFill/>
            </a:ln>
          </p:spPr>
          <p:style>
            <a:lnRef idx="0">
              <a:srgbClr val="787070"/>
            </a:lnRef>
            <a:fillRef idx="1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US" sz="1600" dirty="0"/>
            </a:p>
          </p:txBody>
        </p:sp>
        <p:sp>
          <p:nvSpPr>
            <p:cNvPr id="65" name="Oval 64"/>
            <p:cNvSpPr/>
            <p:nvPr/>
          </p:nvSpPr>
          <p:spPr>
            <a:xfrm>
              <a:off x="9303519" y="1694047"/>
              <a:ext cx="560717" cy="534838"/>
            </a:xfrm>
            <a:prstGeom prst="ellipse">
              <a:avLst/>
            </a:prstGeom>
            <a:solidFill>
              <a:srgbClr val="FF755E"/>
            </a:solidFill>
            <a:ln>
              <a:noFill/>
            </a:ln>
          </p:spPr>
          <p:style>
            <a:lnRef idx="0">
              <a:srgbClr val="787070"/>
            </a:lnRef>
            <a:fillRef idx="1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r>
                <a:rPr lang="en-US" sz="1600" dirty="0"/>
                <a:t>1</a:t>
              </a:r>
            </a:p>
          </p:txBody>
        </p:sp>
        <p:cxnSp>
          <p:nvCxnSpPr>
            <p:cNvPr id="66" name="Straight Arrow Connector 65"/>
            <p:cNvCxnSpPr>
              <a:stCxn id="53" idx="6"/>
              <a:endCxn id="64" idx="2"/>
            </p:cNvCxnSpPr>
            <p:nvPr/>
          </p:nvCxnSpPr>
          <p:spPr>
            <a:xfrm>
              <a:off x="8246594" y="3870887"/>
              <a:ext cx="1088212" cy="385086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67" name="Straight Arrow Connector 66"/>
            <p:cNvCxnSpPr>
              <a:stCxn id="53" idx="6"/>
              <a:endCxn id="63" idx="2"/>
            </p:cNvCxnSpPr>
            <p:nvPr/>
          </p:nvCxnSpPr>
          <p:spPr>
            <a:xfrm flipV="1">
              <a:off x="8246594" y="2755937"/>
              <a:ext cx="1056926" cy="1114950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68" name="Straight Arrow Connector 67"/>
            <p:cNvCxnSpPr>
              <a:stCxn id="52" idx="6"/>
              <a:endCxn id="64" idx="2"/>
            </p:cNvCxnSpPr>
            <p:nvPr/>
          </p:nvCxnSpPr>
          <p:spPr>
            <a:xfrm>
              <a:off x="8246595" y="3188830"/>
              <a:ext cx="1088211" cy="1067143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69" name="Straight Arrow Connector 68"/>
            <p:cNvCxnSpPr>
              <a:stCxn id="52" idx="6"/>
              <a:endCxn id="63" idx="2"/>
            </p:cNvCxnSpPr>
            <p:nvPr/>
          </p:nvCxnSpPr>
          <p:spPr>
            <a:xfrm flipV="1">
              <a:off x="8246595" y="2755937"/>
              <a:ext cx="1056925" cy="432893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70" name="Straight Arrow Connector 69"/>
            <p:cNvCxnSpPr>
              <a:stCxn id="65" idx="6"/>
              <a:endCxn id="60" idx="2"/>
            </p:cNvCxnSpPr>
            <p:nvPr/>
          </p:nvCxnSpPr>
          <p:spPr>
            <a:xfrm>
              <a:off x="9864236" y="1961466"/>
              <a:ext cx="740795" cy="1497316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71" name="Straight Arrow Connector 70"/>
            <p:cNvCxnSpPr>
              <a:stCxn id="63" idx="6"/>
              <a:endCxn id="60" idx="2"/>
            </p:cNvCxnSpPr>
            <p:nvPr/>
          </p:nvCxnSpPr>
          <p:spPr>
            <a:xfrm>
              <a:off x="9864237" y="2755937"/>
              <a:ext cx="740794" cy="702845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72" name="Straight Arrow Connector 71"/>
            <p:cNvCxnSpPr>
              <a:stCxn id="64" idx="6"/>
              <a:endCxn id="60" idx="2"/>
            </p:cNvCxnSpPr>
            <p:nvPr/>
          </p:nvCxnSpPr>
          <p:spPr>
            <a:xfrm flipV="1">
              <a:off x="9895523" y="3458782"/>
              <a:ext cx="709508" cy="797191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TextBox 72"/>
                <p:cNvSpPr txBox="1"/>
                <p:nvPr/>
              </p:nvSpPr>
              <p:spPr>
                <a:xfrm>
                  <a:off x="10223818" y="2579508"/>
                  <a:ext cx="833517" cy="27747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1200"/>
                    </a:spcBef>
                    <a:buSzPct val="100000"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200" b="0" dirty="0"/>
                </a:p>
              </p:txBody>
            </p:sp>
          </mc:Choice>
          <mc:Fallback xmlns="">
            <p:sp>
              <p:nvSpPr>
                <p:cNvPr id="73" name="TextBox 7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23818" y="2579508"/>
                  <a:ext cx="833517" cy="277476"/>
                </a:xfrm>
                <a:prstGeom prst="rect">
                  <a:avLst/>
                </a:prstGeom>
                <a:blipFill>
                  <a:blip r:embed="rId7"/>
                  <a:stretch>
                    <a:fillRect t="-7143" b="-428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75" name="Right Arrow 74"/>
          <p:cNvSpPr/>
          <p:nvPr/>
        </p:nvSpPr>
        <p:spPr>
          <a:xfrm>
            <a:off x="4979348" y="5223095"/>
            <a:ext cx="1887166" cy="408562"/>
          </a:xfrm>
          <a:prstGeom prst="rightArrow">
            <a:avLst/>
          </a:prstGeom>
          <a:ln>
            <a:noFill/>
          </a:ln>
        </p:spPr>
        <p:style>
          <a:lnRef idx="0">
            <a:srgbClr val="787070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en-US" sz="1600"/>
          </a:p>
        </p:txBody>
      </p:sp>
      <p:grpSp>
        <p:nvGrpSpPr>
          <p:cNvPr id="76" name="Group 75"/>
          <p:cNvGrpSpPr>
            <a:grpSpLocks noChangeAspect="1"/>
          </p:cNvGrpSpPr>
          <p:nvPr/>
        </p:nvGrpSpPr>
        <p:grpSpPr>
          <a:xfrm>
            <a:off x="7403740" y="4398676"/>
            <a:ext cx="3142047" cy="2057400"/>
            <a:chOff x="4014150" y="1562149"/>
            <a:chExt cx="6928342" cy="4536651"/>
          </a:xfrm>
        </p:grpSpPr>
        <p:sp>
          <p:nvSpPr>
            <p:cNvPr id="77" name="Oval 76"/>
            <p:cNvSpPr/>
            <p:nvPr/>
          </p:nvSpPr>
          <p:spPr>
            <a:xfrm>
              <a:off x="4263351" y="2944518"/>
              <a:ext cx="560717" cy="534838"/>
            </a:xfrm>
            <a:prstGeom prst="ellipse">
              <a:avLst/>
            </a:prstGeom>
            <a:ln>
              <a:noFill/>
            </a:ln>
          </p:spPr>
          <p:style>
            <a:lnRef idx="0">
              <a:srgbClr val="787070"/>
            </a:lnRef>
            <a:fillRef idx="1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US" sz="1600" dirty="0"/>
            </a:p>
          </p:txBody>
        </p:sp>
        <p:sp>
          <p:nvSpPr>
            <p:cNvPr id="78" name="Oval 77"/>
            <p:cNvSpPr/>
            <p:nvPr/>
          </p:nvSpPr>
          <p:spPr>
            <a:xfrm>
              <a:off x="4263350" y="3626575"/>
              <a:ext cx="560717" cy="534838"/>
            </a:xfrm>
            <a:prstGeom prst="ellipse">
              <a:avLst/>
            </a:prstGeom>
            <a:ln>
              <a:noFill/>
            </a:ln>
          </p:spPr>
          <p:style>
            <a:lnRef idx="0">
              <a:srgbClr val="787070"/>
            </a:lnRef>
            <a:fillRef idx="1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US" sz="1600" dirty="0"/>
            </a:p>
          </p:txBody>
        </p:sp>
        <p:sp>
          <p:nvSpPr>
            <p:cNvPr id="79" name="Oval 78"/>
            <p:cNvSpPr/>
            <p:nvPr/>
          </p:nvSpPr>
          <p:spPr>
            <a:xfrm>
              <a:off x="5802810" y="3626575"/>
              <a:ext cx="560717" cy="534838"/>
            </a:xfrm>
            <a:prstGeom prst="ellipse">
              <a:avLst/>
            </a:prstGeom>
            <a:solidFill>
              <a:srgbClr val="FF755E"/>
            </a:solidFill>
            <a:ln>
              <a:noFill/>
            </a:ln>
          </p:spPr>
          <p:style>
            <a:lnRef idx="0">
              <a:srgbClr val="787070"/>
            </a:lnRef>
            <a:fillRef idx="1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US" sz="1600" dirty="0"/>
            </a:p>
          </p:txBody>
        </p:sp>
        <p:cxnSp>
          <p:nvCxnSpPr>
            <p:cNvPr id="80" name="Straight Arrow Connector 79"/>
            <p:cNvCxnSpPr>
              <a:stCxn id="77" idx="6"/>
              <a:endCxn id="79" idx="2"/>
            </p:cNvCxnSpPr>
            <p:nvPr/>
          </p:nvCxnSpPr>
          <p:spPr>
            <a:xfrm>
              <a:off x="4824068" y="3211937"/>
              <a:ext cx="978742" cy="682057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81" name="Straight Arrow Connector 80"/>
            <p:cNvCxnSpPr>
              <a:stCxn id="78" idx="6"/>
              <a:endCxn id="79" idx="2"/>
            </p:cNvCxnSpPr>
            <p:nvPr/>
          </p:nvCxnSpPr>
          <p:spPr>
            <a:xfrm>
              <a:off x="4824067" y="3893994"/>
              <a:ext cx="978743" cy="0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sp>
          <p:nvSpPr>
            <p:cNvPr id="82" name="Oval 81"/>
            <p:cNvSpPr/>
            <p:nvPr/>
          </p:nvSpPr>
          <p:spPr>
            <a:xfrm>
              <a:off x="7103074" y="3629108"/>
              <a:ext cx="560717" cy="534838"/>
            </a:xfrm>
            <a:prstGeom prst="ellipse">
              <a:avLst/>
            </a:prstGeom>
            <a:solidFill>
              <a:srgbClr val="FFF1B2"/>
            </a:solidFill>
            <a:ln>
              <a:noFill/>
            </a:ln>
          </p:spPr>
          <p:style>
            <a:lnRef idx="0">
              <a:srgbClr val="787070"/>
            </a:lnRef>
            <a:fillRef idx="1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US" sz="1600" dirty="0"/>
            </a:p>
          </p:txBody>
        </p:sp>
        <p:cxnSp>
          <p:nvCxnSpPr>
            <p:cNvPr id="83" name="Straight Arrow Connector 82"/>
            <p:cNvCxnSpPr>
              <a:stCxn id="79" idx="6"/>
              <a:endCxn id="82" idx="2"/>
            </p:cNvCxnSpPr>
            <p:nvPr/>
          </p:nvCxnSpPr>
          <p:spPr>
            <a:xfrm>
              <a:off x="6363527" y="3893994"/>
              <a:ext cx="739547" cy="2533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sp>
          <p:nvSpPr>
            <p:cNvPr id="84" name="Oval 83"/>
            <p:cNvSpPr/>
            <p:nvPr/>
          </p:nvSpPr>
          <p:spPr>
            <a:xfrm>
              <a:off x="5801563" y="2926263"/>
              <a:ext cx="560717" cy="534838"/>
            </a:xfrm>
            <a:prstGeom prst="ellipse">
              <a:avLst/>
            </a:prstGeom>
            <a:solidFill>
              <a:srgbClr val="FF755E"/>
            </a:solidFill>
            <a:ln>
              <a:noFill/>
            </a:ln>
          </p:spPr>
          <p:style>
            <a:lnRef idx="0">
              <a:srgbClr val="787070"/>
            </a:lnRef>
            <a:fillRef idx="1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US" sz="1600" dirty="0"/>
            </a:p>
          </p:txBody>
        </p:sp>
        <p:sp>
          <p:nvSpPr>
            <p:cNvPr id="85" name="Oval 84"/>
            <p:cNvSpPr/>
            <p:nvPr/>
          </p:nvSpPr>
          <p:spPr>
            <a:xfrm>
              <a:off x="5832849" y="4426299"/>
              <a:ext cx="560717" cy="534838"/>
            </a:xfrm>
            <a:prstGeom prst="ellipse">
              <a:avLst/>
            </a:prstGeom>
            <a:solidFill>
              <a:srgbClr val="FF755E"/>
            </a:solidFill>
            <a:ln>
              <a:noFill/>
            </a:ln>
          </p:spPr>
          <p:style>
            <a:lnRef idx="0">
              <a:srgbClr val="787070"/>
            </a:lnRef>
            <a:fillRef idx="1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US" sz="1600" dirty="0"/>
            </a:p>
          </p:txBody>
        </p:sp>
        <p:sp>
          <p:nvSpPr>
            <p:cNvPr id="86" name="Oval 85"/>
            <p:cNvSpPr/>
            <p:nvPr/>
          </p:nvSpPr>
          <p:spPr>
            <a:xfrm>
              <a:off x="5801562" y="2131792"/>
              <a:ext cx="560717" cy="534838"/>
            </a:xfrm>
            <a:prstGeom prst="ellipse">
              <a:avLst/>
            </a:prstGeom>
            <a:solidFill>
              <a:srgbClr val="FF755E"/>
            </a:solidFill>
            <a:ln>
              <a:noFill/>
            </a:ln>
          </p:spPr>
          <p:style>
            <a:lnRef idx="0">
              <a:srgbClr val="787070"/>
            </a:lnRef>
            <a:fillRef idx="1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US" sz="1600" dirty="0"/>
            </a:p>
          </p:txBody>
        </p:sp>
        <p:cxnSp>
          <p:nvCxnSpPr>
            <p:cNvPr id="87" name="Straight Arrow Connector 86"/>
            <p:cNvCxnSpPr>
              <a:stCxn id="78" idx="6"/>
              <a:endCxn id="85" idx="2"/>
            </p:cNvCxnSpPr>
            <p:nvPr/>
          </p:nvCxnSpPr>
          <p:spPr>
            <a:xfrm>
              <a:off x="4824067" y="3893994"/>
              <a:ext cx="1008782" cy="799724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88" name="Straight Arrow Connector 87"/>
            <p:cNvCxnSpPr>
              <a:stCxn id="78" idx="6"/>
              <a:endCxn id="84" idx="2"/>
            </p:cNvCxnSpPr>
            <p:nvPr/>
          </p:nvCxnSpPr>
          <p:spPr>
            <a:xfrm flipV="1">
              <a:off x="4824067" y="3193682"/>
              <a:ext cx="977496" cy="700312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89" name="Straight Arrow Connector 88"/>
            <p:cNvCxnSpPr>
              <a:stCxn id="77" idx="6"/>
              <a:endCxn id="85" idx="2"/>
            </p:cNvCxnSpPr>
            <p:nvPr/>
          </p:nvCxnSpPr>
          <p:spPr>
            <a:xfrm>
              <a:off x="4824068" y="3211937"/>
              <a:ext cx="1008781" cy="1481781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90" name="Straight Arrow Connector 89"/>
            <p:cNvCxnSpPr>
              <a:stCxn id="77" idx="6"/>
              <a:endCxn id="84" idx="2"/>
            </p:cNvCxnSpPr>
            <p:nvPr/>
          </p:nvCxnSpPr>
          <p:spPr>
            <a:xfrm flipV="1">
              <a:off x="4824068" y="3193682"/>
              <a:ext cx="977495" cy="18255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91" name="Straight Arrow Connector 90"/>
            <p:cNvCxnSpPr>
              <a:stCxn id="86" idx="6"/>
              <a:endCxn id="82" idx="2"/>
            </p:cNvCxnSpPr>
            <p:nvPr/>
          </p:nvCxnSpPr>
          <p:spPr>
            <a:xfrm>
              <a:off x="6362279" y="2399211"/>
              <a:ext cx="740795" cy="1497316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92" name="Straight Arrow Connector 91"/>
            <p:cNvCxnSpPr>
              <a:stCxn id="84" idx="6"/>
              <a:endCxn id="82" idx="2"/>
            </p:cNvCxnSpPr>
            <p:nvPr/>
          </p:nvCxnSpPr>
          <p:spPr>
            <a:xfrm>
              <a:off x="6362280" y="3193682"/>
              <a:ext cx="740794" cy="702845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93" name="Straight Arrow Connector 92"/>
            <p:cNvCxnSpPr>
              <a:stCxn id="85" idx="6"/>
              <a:endCxn id="82" idx="2"/>
            </p:cNvCxnSpPr>
            <p:nvPr/>
          </p:nvCxnSpPr>
          <p:spPr>
            <a:xfrm flipV="1">
              <a:off x="6393566" y="3896527"/>
              <a:ext cx="709508" cy="797191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sp>
          <p:nvSpPr>
            <p:cNvPr id="94" name="Oval 93"/>
            <p:cNvSpPr/>
            <p:nvPr/>
          </p:nvSpPr>
          <p:spPr>
            <a:xfrm>
              <a:off x="7103073" y="2926263"/>
              <a:ext cx="560717" cy="534838"/>
            </a:xfrm>
            <a:prstGeom prst="ellipse">
              <a:avLst/>
            </a:prstGeom>
            <a:solidFill>
              <a:srgbClr val="FFF1B2"/>
            </a:solidFill>
            <a:ln>
              <a:noFill/>
            </a:ln>
          </p:spPr>
          <p:style>
            <a:lnRef idx="0">
              <a:srgbClr val="787070"/>
            </a:lnRef>
            <a:fillRef idx="1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US" sz="1600" dirty="0"/>
            </a:p>
          </p:txBody>
        </p:sp>
        <p:sp>
          <p:nvSpPr>
            <p:cNvPr id="95" name="Oval 94"/>
            <p:cNvSpPr/>
            <p:nvPr/>
          </p:nvSpPr>
          <p:spPr>
            <a:xfrm>
              <a:off x="8235616" y="3621536"/>
              <a:ext cx="560717" cy="534838"/>
            </a:xfrm>
            <a:prstGeom prst="ellipse">
              <a:avLst/>
            </a:prstGeom>
            <a:solidFill>
              <a:srgbClr val="FFA6BE"/>
            </a:solidFill>
            <a:ln>
              <a:noFill/>
            </a:ln>
          </p:spPr>
          <p:style>
            <a:lnRef idx="0">
              <a:srgbClr val="787070"/>
            </a:lnRef>
            <a:fillRef idx="1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US" sz="1600" dirty="0"/>
            </a:p>
          </p:txBody>
        </p:sp>
        <p:sp>
          <p:nvSpPr>
            <p:cNvPr id="96" name="Oval 95"/>
            <p:cNvSpPr/>
            <p:nvPr/>
          </p:nvSpPr>
          <p:spPr>
            <a:xfrm>
              <a:off x="8266902" y="2926263"/>
              <a:ext cx="560717" cy="534838"/>
            </a:xfrm>
            <a:prstGeom prst="ellipse">
              <a:avLst/>
            </a:prstGeom>
            <a:solidFill>
              <a:srgbClr val="FFA6BE"/>
            </a:solidFill>
            <a:ln>
              <a:noFill/>
            </a:ln>
          </p:spPr>
          <p:style>
            <a:lnRef idx="0">
              <a:srgbClr val="787070"/>
            </a:lnRef>
            <a:fillRef idx="1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US" sz="1600" dirty="0"/>
            </a:p>
          </p:txBody>
        </p:sp>
        <p:sp>
          <p:nvSpPr>
            <p:cNvPr id="97" name="Oval 96"/>
            <p:cNvSpPr/>
            <p:nvPr/>
          </p:nvSpPr>
          <p:spPr>
            <a:xfrm>
              <a:off x="8298188" y="4426299"/>
              <a:ext cx="560717" cy="534838"/>
            </a:xfrm>
            <a:prstGeom prst="ellipse">
              <a:avLst/>
            </a:prstGeom>
            <a:solidFill>
              <a:srgbClr val="FFA6BE"/>
            </a:solidFill>
            <a:ln>
              <a:noFill/>
            </a:ln>
          </p:spPr>
          <p:style>
            <a:lnRef idx="0">
              <a:srgbClr val="787070"/>
            </a:lnRef>
            <a:fillRef idx="1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US" sz="1600" dirty="0"/>
            </a:p>
          </p:txBody>
        </p:sp>
        <p:sp>
          <p:nvSpPr>
            <p:cNvPr id="98" name="Oval 97"/>
            <p:cNvSpPr/>
            <p:nvPr/>
          </p:nvSpPr>
          <p:spPr>
            <a:xfrm>
              <a:off x="8266901" y="2131792"/>
              <a:ext cx="560717" cy="534838"/>
            </a:xfrm>
            <a:prstGeom prst="ellipse">
              <a:avLst/>
            </a:prstGeom>
            <a:solidFill>
              <a:srgbClr val="FFA6BE"/>
            </a:solidFill>
            <a:ln>
              <a:noFill/>
            </a:ln>
          </p:spPr>
          <p:style>
            <a:lnRef idx="0">
              <a:srgbClr val="787070"/>
            </a:lnRef>
            <a:fillRef idx="1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US" sz="1600" dirty="0"/>
            </a:p>
          </p:txBody>
        </p:sp>
        <p:sp>
          <p:nvSpPr>
            <p:cNvPr id="99" name="Oval 98"/>
            <p:cNvSpPr/>
            <p:nvPr/>
          </p:nvSpPr>
          <p:spPr>
            <a:xfrm>
              <a:off x="4258786" y="1562149"/>
              <a:ext cx="560717" cy="534838"/>
            </a:xfrm>
            <a:prstGeom prst="ellipse">
              <a:avLst/>
            </a:prstGeom>
            <a:ln>
              <a:noFill/>
            </a:ln>
          </p:spPr>
          <p:style>
            <a:lnRef idx="0">
              <a:srgbClr val="787070"/>
            </a:lnRef>
            <a:fillRef idx="1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US" sz="1600" dirty="0"/>
            </a:p>
          </p:txBody>
        </p:sp>
        <p:sp>
          <p:nvSpPr>
            <p:cNvPr id="100" name="Oval 99"/>
            <p:cNvSpPr/>
            <p:nvPr/>
          </p:nvSpPr>
          <p:spPr>
            <a:xfrm>
              <a:off x="4258785" y="2244206"/>
              <a:ext cx="560717" cy="534838"/>
            </a:xfrm>
            <a:prstGeom prst="ellipse">
              <a:avLst/>
            </a:prstGeom>
            <a:ln>
              <a:noFill/>
            </a:ln>
          </p:spPr>
          <p:style>
            <a:lnRef idx="0">
              <a:srgbClr val="787070"/>
            </a:lnRef>
            <a:fillRef idx="1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US" sz="1600" dirty="0"/>
            </a:p>
          </p:txBody>
        </p:sp>
        <p:sp>
          <p:nvSpPr>
            <p:cNvPr id="101" name="Oval 100"/>
            <p:cNvSpPr/>
            <p:nvPr/>
          </p:nvSpPr>
          <p:spPr>
            <a:xfrm>
              <a:off x="4258786" y="4421260"/>
              <a:ext cx="560717" cy="534838"/>
            </a:xfrm>
            <a:prstGeom prst="ellipse">
              <a:avLst/>
            </a:prstGeom>
            <a:ln>
              <a:noFill/>
            </a:ln>
          </p:spPr>
          <p:style>
            <a:lnRef idx="0">
              <a:srgbClr val="787070"/>
            </a:lnRef>
            <a:fillRef idx="1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US" sz="1600" dirty="0"/>
            </a:p>
          </p:txBody>
        </p:sp>
        <p:sp>
          <p:nvSpPr>
            <p:cNvPr id="102" name="Oval 101"/>
            <p:cNvSpPr/>
            <p:nvPr/>
          </p:nvSpPr>
          <p:spPr>
            <a:xfrm>
              <a:off x="4258785" y="5103317"/>
              <a:ext cx="560717" cy="534838"/>
            </a:xfrm>
            <a:prstGeom prst="ellipse">
              <a:avLst/>
            </a:prstGeom>
            <a:ln>
              <a:noFill/>
            </a:ln>
          </p:spPr>
          <p:style>
            <a:lnRef idx="0">
              <a:srgbClr val="787070"/>
            </a:lnRef>
            <a:fillRef idx="1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US" sz="1600" dirty="0"/>
            </a:p>
          </p:txBody>
        </p:sp>
        <p:sp>
          <p:nvSpPr>
            <p:cNvPr id="103" name="Oval 102"/>
            <p:cNvSpPr/>
            <p:nvPr/>
          </p:nvSpPr>
          <p:spPr>
            <a:xfrm>
              <a:off x="9996010" y="2944518"/>
              <a:ext cx="560717" cy="534838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0">
              <a:srgbClr val="787070"/>
            </a:lnRef>
            <a:fillRef idx="1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US" sz="1600" dirty="0"/>
            </a:p>
          </p:txBody>
        </p:sp>
        <p:sp>
          <p:nvSpPr>
            <p:cNvPr id="104" name="Oval 103"/>
            <p:cNvSpPr/>
            <p:nvPr/>
          </p:nvSpPr>
          <p:spPr>
            <a:xfrm>
              <a:off x="9996009" y="3626575"/>
              <a:ext cx="560717" cy="534838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0">
              <a:srgbClr val="787070"/>
            </a:lnRef>
            <a:fillRef idx="1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US" sz="1600" dirty="0"/>
            </a:p>
          </p:txBody>
        </p:sp>
        <p:sp>
          <p:nvSpPr>
            <p:cNvPr id="105" name="Oval 104"/>
            <p:cNvSpPr/>
            <p:nvPr/>
          </p:nvSpPr>
          <p:spPr>
            <a:xfrm>
              <a:off x="9991445" y="1562149"/>
              <a:ext cx="560717" cy="534838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0">
              <a:srgbClr val="787070"/>
            </a:lnRef>
            <a:fillRef idx="1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US" sz="1600" dirty="0"/>
            </a:p>
          </p:txBody>
        </p:sp>
        <p:sp>
          <p:nvSpPr>
            <p:cNvPr id="106" name="Oval 105"/>
            <p:cNvSpPr/>
            <p:nvPr/>
          </p:nvSpPr>
          <p:spPr>
            <a:xfrm>
              <a:off x="9991444" y="2244206"/>
              <a:ext cx="560717" cy="534838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0">
              <a:srgbClr val="787070"/>
            </a:lnRef>
            <a:fillRef idx="1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US" sz="1600" dirty="0"/>
            </a:p>
          </p:txBody>
        </p:sp>
        <p:sp>
          <p:nvSpPr>
            <p:cNvPr id="107" name="Oval 106"/>
            <p:cNvSpPr/>
            <p:nvPr/>
          </p:nvSpPr>
          <p:spPr>
            <a:xfrm>
              <a:off x="9991445" y="4421260"/>
              <a:ext cx="560717" cy="534838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0">
              <a:srgbClr val="787070"/>
            </a:lnRef>
            <a:fillRef idx="1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US" sz="1600" dirty="0"/>
            </a:p>
          </p:txBody>
        </p:sp>
        <p:sp>
          <p:nvSpPr>
            <p:cNvPr id="108" name="Oval 107"/>
            <p:cNvSpPr/>
            <p:nvPr/>
          </p:nvSpPr>
          <p:spPr>
            <a:xfrm>
              <a:off x="9991444" y="5103317"/>
              <a:ext cx="560717" cy="534838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0">
              <a:srgbClr val="787070"/>
            </a:lnRef>
            <a:fillRef idx="1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US" sz="1600" dirty="0"/>
            </a:p>
          </p:txBody>
        </p:sp>
        <p:cxnSp>
          <p:nvCxnSpPr>
            <p:cNvPr id="109" name="Straight Arrow Connector 108"/>
            <p:cNvCxnSpPr>
              <a:stCxn id="101" idx="6"/>
              <a:endCxn id="86" idx="2"/>
            </p:cNvCxnSpPr>
            <p:nvPr/>
          </p:nvCxnSpPr>
          <p:spPr>
            <a:xfrm flipV="1">
              <a:off x="4819503" y="2399211"/>
              <a:ext cx="982059" cy="2289468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10" name="Straight Arrow Connector 109"/>
            <p:cNvCxnSpPr>
              <a:stCxn id="102" idx="6"/>
              <a:endCxn id="79" idx="2"/>
            </p:cNvCxnSpPr>
            <p:nvPr/>
          </p:nvCxnSpPr>
          <p:spPr>
            <a:xfrm flipV="1">
              <a:off x="4819502" y="3893994"/>
              <a:ext cx="983308" cy="1476742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11" name="Straight Arrow Connector 110"/>
            <p:cNvCxnSpPr>
              <a:stCxn id="102" idx="6"/>
              <a:endCxn id="84" idx="2"/>
            </p:cNvCxnSpPr>
            <p:nvPr/>
          </p:nvCxnSpPr>
          <p:spPr>
            <a:xfrm flipV="1">
              <a:off x="4819502" y="3193682"/>
              <a:ext cx="982061" cy="2177054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12" name="Straight Arrow Connector 111"/>
            <p:cNvCxnSpPr>
              <a:stCxn id="100" idx="6"/>
              <a:endCxn id="85" idx="2"/>
            </p:cNvCxnSpPr>
            <p:nvPr/>
          </p:nvCxnSpPr>
          <p:spPr>
            <a:xfrm>
              <a:off x="4819502" y="2511625"/>
              <a:ext cx="1013347" cy="2182093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13" name="Straight Arrow Connector 112"/>
            <p:cNvCxnSpPr>
              <a:stCxn id="100" idx="6"/>
              <a:endCxn id="86" idx="2"/>
            </p:cNvCxnSpPr>
            <p:nvPr/>
          </p:nvCxnSpPr>
          <p:spPr>
            <a:xfrm flipV="1">
              <a:off x="4819502" y="2399211"/>
              <a:ext cx="982060" cy="112414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14" name="Straight Arrow Connector 113"/>
            <p:cNvCxnSpPr>
              <a:stCxn id="99" idx="6"/>
              <a:endCxn id="86" idx="2"/>
            </p:cNvCxnSpPr>
            <p:nvPr/>
          </p:nvCxnSpPr>
          <p:spPr>
            <a:xfrm>
              <a:off x="4819503" y="1829568"/>
              <a:ext cx="982059" cy="569643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15" name="Straight Arrow Connector 114"/>
            <p:cNvCxnSpPr>
              <a:stCxn id="101" idx="6"/>
              <a:endCxn id="85" idx="2"/>
            </p:cNvCxnSpPr>
            <p:nvPr/>
          </p:nvCxnSpPr>
          <p:spPr>
            <a:xfrm>
              <a:off x="4819503" y="4688679"/>
              <a:ext cx="1013346" cy="5039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16" name="Straight Arrow Connector 115"/>
            <p:cNvCxnSpPr>
              <a:stCxn id="78" idx="6"/>
              <a:endCxn id="86" idx="2"/>
            </p:cNvCxnSpPr>
            <p:nvPr/>
          </p:nvCxnSpPr>
          <p:spPr>
            <a:xfrm flipV="1">
              <a:off x="4824067" y="2399211"/>
              <a:ext cx="977495" cy="1494783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17" name="Straight Arrow Connector 116"/>
            <p:cNvCxnSpPr>
              <a:stCxn id="102" idx="6"/>
              <a:endCxn id="85" idx="2"/>
            </p:cNvCxnSpPr>
            <p:nvPr/>
          </p:nvCxnSpPr>
          <p:spPr>
            <a:xfrm flipV="1">
              <a:off x="4819502" y="4693718"/>
              <a:ext cx="1013347" cy="677018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18" name="Straight Arrow Connector 117"/>
            <p:cNvCxnSpPr>
              <a:stCxn id="102" idx="6"/>
              <a:endCxn id="79" idx="2"/>
            </p:cNvCxnSpPr>
            <p:nvPr/>
          </p:nvCxnSpPr>
          <p:spPr>
            <a:xfrm flipV="1">
              <a:off x="4819502" y="3893994"/>
              <a:ext cx="983308" cy="1476742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19" name="Straight Arrow Connector 118"/>
            <p:cNvCxnSpPr>
              <a:stCxn id="101" idx="6"/>
              <a:endCxn id="84" idx="2"/>
            </p:cNvCxnSpPr>
            <p:nvPr/>
          </p:nvCxnSpPr>
          <p:spPr>
            <a:xfrm flipV="1">
              <a:off x="4819503" y="3193682"/>
              <a:ext cx="982060" cy="1494997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20" name="Straight Arrow Connector 119"/>
            <p:cNvCxnSpPr>
              <a:stCxn id="100" idx="6"/>
              <a:endCxn id="84" idx="2"/>
            </p:cNvCxnSpPr>
            <p:nvPr/>
          </p:nvCxnSpPr>
          <p:spPr>
            <a:xfrm>
              <a:off x="4819502" y="2511625"/>
              <a:ext cx="982061" cy="682057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21" name="Straight Arrow Connector 120"/>
            <p:cNvCxnSpPr>
              <a:stCxn id="99" idx="6"/>
              <a:endCxn id="84" idx="2"/>
            </p:cNvCxnSpPr>
            <p:nvPr/>
          </p:nvCxnSpPr>
          <p:spPr>
            <a:xfrm>
              <a:off x="4819503" y="1829568"/>
              <a:ext cx="982060" cy="1364114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22" name="Straight Arrow Connector 121"/>
            <p:cNvCxnSpPr>
              <a:stCxn id="99" idx="6"/>
              <a:endCxn id="85" idx="2"/>
            </p:cNvCxnSpPr>
            <p:nvPr/>
          </p:nvCxnSpPr>
          <p:spPr>
            <a:xfrm>
              <a:off x="4819503" y="1829568"/>
              <a:ext cx="1013346" cy="2864150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23" name="Straight Arrow Connector 122"/>
            <p:cNvCxnSpPr>
              <a:stCxn id="100" idx="6"/>
              <a:endCxn id="79" idx="2"/>
            </p:cNvCxnSpPr>
            <p:nvPr/>
          </p:nvCxnSpPr>
          <p:spPr>
            <a:xfrm>
              <a:off x="4819502" y="2511625"/>
              <a:ext cx="983308" cy="1382369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24" name="Straight Arrow Connector 123"/>
            <p:cNvCxnSpPr>
              <a:stCxn id="77" idx="6"/>
              <a:endCxn id="86" idx="2"/>
            </p:cNvCxnSpPr>
            <p:nvPr/>
          </p:nvCxnSpPr>
          <p:spPr>
            <a:xfrm flipV="1">
              <a:off x="4824068" y="2399211"/>
              <a:ext cx="977494" cy="812726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25" name="Straight Arrow Connector 124"/>
            <p:cNvCxnSpPr>
              <a:stCxn id="101" idx="6"/>
              <a:endCxn id="79" idx="2"/>
            </p:cNvCxnSpPr>
            <p:nvPr/>
          </p:nvCxnSpPr>
          <p:spPr>
            <a:xfrm flipV="1">
              <a:off x="4819503" y="3893994"/>
              <a:ext cx="983307" cy="794685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26" name="Straight Arrow Connector 125"/>
            <p:cNvCxnSpPr>
              <a:stCxn id="86" idx="6"/>
              <a:endCxn id="94" idx="2"/>
            </p:cNvCxnSpPr>
            <p:nvPr/>
          </p:nvCxnSpPr>
          <p:spPr>
            <a:xfrm>
              <a:off x="6362279" y="2399211"/>
              <a:ext cx="740794" cy="794471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27" name="Straight Arrow Connector 126"/>
            <p:cNvCxnSpPr>
              <a:stCxn id="86" idx="6"/>
              <a:endCxn id="82" idx="2"/>
            </p:cNvCxnSpPr>
            <p:nvPr/>
          </p:nvCxnSpPr>
          <p:spPr>
            <a:xfrm>
              <a:off x="6362279" y="2399211"/>
              <a:ext cx="740795" cy="1497316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28" name="Straight Arrow Connector 127"/>
            <p:cNvCxnSpPr>
              <a:stCxn id="84" idx="6"/>
              <a:endCxn id="94" idx="2"/>
            </p:cNvCxnSpPr>
            <p:nvPr/>
          </p:nvCxnSpPr>
          <p:spPr>
            <a:xfrm>
              <a:off x="6362280" y="3193682"/>
              <a:ext cx="740793" cy="0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29" name="Straight Arrow Connector 128"/>
            <p:cNvCxnSpPr>
              <a:stCxn id="79" idx="6"/>
              <a:endCxn id="94" idx="2"/>
            </p:cNvCxnSpPr>
            <p:nvPr/>
          </p:nvCxnSpPr>
          <p:spPr>
            <a:xfrm flipV="1">
              <a:off x="6363527" y="3193682"/>
              <a:ext cx="739546" cy="700312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30" name="Straight Arrow Connector 129"/>
            <p:cNvCxnSpPr>
              <a:stCxn id="85" idx="6"/>
              <a:endCxn id="94" idx="2"/>
            </p:cNvCxnSpPr>
            <p:nvPr/>
          </p:nvCxnSpPr>
          <p:spPr>
            <a:xfrm flipV="1">
              <a:off x="6393566" y="3193682"/>
              <a:ext cx="709507" cy="1500036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31" name="Straight Arrow Connector 130"/>
            <p:cNvCxnSpPr>
              <a:stCxn id="94" idx="6"/>
              <a:endCxn id="98" idx="2"/>
            </p:cNvCxnSpPr>
            <p:nvPr/>
          </p:nvCxnSpPr>
          <p:spPr>
            <a:xfrm flipV="1">
              <a:off x="7663790" y="2399211"/>
              <a:ext cx="603111" cy="794471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32" name="Straight Arrow Connector 131"/>
            <p:cNvCxnSpPr>
              <a:stCxn id="94" idx="6"/>
              <a:endCxn id="96" idx="2"/>
            </p:cNvCxnSpPr>
            <p:nvPr/>
          </p:nvCxnSpPr>
          <p:spPr>
            <a:xfrm>
              <a:off x="7663790" y="3193682"/>
              <a:ext cx="603112" cy="0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33" name="Straight Arrow Connector 132"/>
            <p:cNvCxnSpPr>
              <a:stCxn id="94" idx="6"/>
              <a:endCxn id="95" idx="2"/>
            </p:cNvCxnSpPr>
            <p:nvPr/>
          </p:nvCxnSpPr>
          <p:spPr>
            <a:xfrm>
              <a:off x="7663790" y="3193682"/>
              <a:ext cx="571826" cy="695273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34" name="Straight Arrow Connector 133"/>
            <p:cNvCxnSpPr>
              <a:stCxn id="94" idx="6"/>
              <a:endCxn id="97" idx="2"/>
            </p:cNvCxnSpPr>
            <p:nvPr/>
          </p:nvCxnSpPr>
          <p:spPr>
            <a:xfrm>
              <a:off x="7663790" y="3193682"/>
              <a:ext cx="634398" cy="1500036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35" name="Straight Arrow Connector 134"/>
            <p:cNvCxnSpPr>
              <a:stCxn id="82" idx="6"/>
              <a:endCxn id="98" idx="2"/>
            </p:cNvCxnSpPr>
            <p:nvPr/>
          </p:nvCxnSpPr>
          <p:spPr>
            <a:xfrm flipV="1">
              <a:off x="7663791" y="2399211"/>
              <a:ext cx="603110" cy="1497316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36" name="Straight Arrow Connector 135"/>
            <p:cNvCxnSpPr>
              <a:stCxn id="82" idx="6"/>
              <a:endCxn id="96" idx="2"/>
            </p:cNvCxnSpPr>
            <p:nvPr/>
          </p:nvCxnSpPr>
          <p:spPr>
            <a:xfrm flipV="1">
              <a:off x="7663791" y="3193682"/>
              <a:ext cx="603111" cy="702845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37" name="Straight Arrow Connector 136"/>
            <p:cNvCxnSpPr>
              <a:stCxn id="82" idx="6"/>
              <a:endCxn id="95" idx="2"/>
            </p:cNvCxnSpPr>
            <p:nvPr/>
          </p:nvCxnSpPr>
          <p:spPr>
            <a:xfrm flipV="1">
              <a:off x="7663791" y="3888955"/>
              <a:ext cx="571825" cy="7572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38" name="Straight Arrow Connector 137"/>
            <p:cNvCxnSpPr>
              <a:stCxn id="82" idx="6"/>
              <a:endCxn id="97" idx="2"/>
            </p:cNvCxnSpPr>
            <p:nvPr/>
          </p:nvCxnSpPr>
          <p:spPr>
            <a:xfrm>
              <a:off x="7663791" y="3896527"/>
              <a:ext cx="634397" cy="797191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39" name="Straight Arrow Connector 138"/>
            <p:cNvCxnSpPr>
              <a:stCxn id="98" idx="6"/>
              <a:endCxn id="105" idx="2"/>
            </p:cNvCxnSpPr>
            <p:nvPr/>
          </p:nvCxnSpPr>
          <p:spPr>
            <a:xfrm flipV="1">
              <a:off x="8827618" y="1829568"/>
              <a:ext cx="1163827" cy="569643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40" name="Straight Arrow Connector 139"/>
            <p:cNvCxnSpPr>
              <a:stCxn id="98" idx="6"/>
              <a:endCxn id="106" idx="2"/>
            </p:cNvCxnSpPr>
            <p:nvPr/>
          </p:nvCxnSpPr>
          <p:spPr>
            <a:xfrm>
              <a:off x="8827618" y="2399211"/>
              <a:ext cx="1163826" cy="112414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41" name="Straight Arrow Connector 140"/>
            <p:cNvCxnSpPr>
              <a:stCxn id="98" idx="6"/>
              <a:endCxn id="103" idx="2"/>
            </p:cNvCxnSpPr>
            <p:nvPr/>
          </p:nvCxnSpPr>
          <p:spPr>
            <a:xfrm>
              <a:off x="8827618" y="2399211"/>
              <a:ext cx="1168392" cy="812726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42" name="Straight Arrow Connector 141"/>
            <p:cNvCxnSpPr>
              <a:stCxn id="98" idx="6"/>
              <a:endCxn id="104" idx="2"/>
            </p:cNvCxnSpPr>
            <p:nvPr/>
          </p:nvCxnSpPr>
          <p:spPr>
            <a:xfrm>
              <a:off x="8827618" y="2399211"/>
              <a:ext cx="1168391" cy="1494783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43" name="Straight Arrow Connector 142"/>
            <p:cNvCxnSpPr>
              <a:stCxn id="98" idx="6"/>
              <a:endCxn id="107" idx="2"/>
            </p:cNvCxnSpPr>
            <p:nvPr/>
          </p:nvCxnSpPr>
          <p:spPr>
            <a:xfrm>
              <a:off x="8827618" y="2399211"/>
              <a:ext cx="1163827" cy="2289468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44" name="Straight Arrow Connector 143"/>
            <p:cNvCxnSpPr>
              <a:stCxn id="98" idx="6"/>
              <a:endCxn id="108" idx="2"/>
            </p:cNvCxnSpPr>
            <p:nvPr/>
          </p:nvCxnSpPr>
          <p:spPr>
            <a:xfrm>
              <a:off x="8827618" y="2399211"/>
              <a:ext cx="1163826" cy="2971525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45" name="Straight Arrow Connector 144"/>
            <p:cNvCxnSpPr>
              <a:stCxn id="96" idx="6"/>
              <a:endCxn id="105" idx="2"/>
            </p:cNvCxnSpPr>
            <p:nvPr/>
          </p:nvCxnSpPr>
          <p:spPr>
            <a:xfrm flipV="1">
              <a:off x="8827619" y="1829568"/>
              <a:ext cx="1163826" cy="1364114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46" name="Straight Arrow Connector 145"/>
            <p:cNvCxnSpPr>
              <a:stCxn id="96" idx="6"/>
              <a:endCxn id="106" idx="2"/>
            </p:cNvCxnSpPr>
            <p:nvPr/>
          </p:nvCxnSpPr>
          <p:spPr>
            <a:xfrm flipV="1">
              <a:off x="8827619" y="2511625"/>
              <a:ext cx="1163825" cy="682057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47" name="Straight Arrow Connector 146"/>
            <p:cNvCxnSpPr>
              <a:stCxn id="96" idx="6"/>
              <a:endCxn id="103" idx="2"/>
            </p:cNvCxnSpPr>
            <p:nvPr/>
          </p:nvCxnSpPr>
          <p:spPr>
            <a:xfrm>
              <a:off x="8827619" y="3193682"/>
              <a:ext cx="1168391" cy="18255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48" name="Straight Arrow Connector 147"/>
            <p:cNvCxnSpPr>
              <a:stCxn id="96" idx="6"/>
              <a:endCxn id="104" idx="2"/>
            </p:cNvCxnSpPr>
            <p:nvPr/>
          </p:nvCxnSpPr>
          <p:spPr>
            <a:xfrm>
              <a:off x="8827619" y="3193682"/>
              <a:ext cx="1168390" cy="700312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49" name="Straight Arrow Connector 148"/>
            <p:cNvCxnSpPr>
              <a:stCxn id="96" idx="6"/>
              <a:endCxn id="107" idx="2"/>
            </p:cNvCxnSpPr>
            <p:nvPr/>
          </p:nvCxnSpPr>
          <p:spPr>
            <a:xfrm>
              <a:off x="8827619" y="3193682"/>
              <a:ext cx="1163826" cy="1494997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50" name="Straight Arrow Connector 149"/>
            <p:cNvCxnSpPr>
              <a:stCxn id="96" idx="6"/>
              <a:endCxn id="108" idx="2"/>
            </p:cNvCxnSpPr>
            <p:nvPr/>
          </p:nvCxnSpPr>
          <p:spPr>
            <a:xfrm>
              <a:off x="8827619" y="3193682"/>
              <a:ext cx="1163825" cy="2177054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51" name="Straight Arrow Connector 150"/>
            <p:cNvCxnSpPr>
              <a:stCxn id="95" idx="6"/>
              <a:endCxn id="105" idx="2"/>
            </p:cNvCxnSpPr>
            <p:nvPr/>
          </p:nvCxnSpPr>
          <p:spPr>
            <a:xfrm flipV="1">
              <a:off x="8796333" y="1829568"/>
              <a:ext cx="1195112" cy="2059387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52" name="Straight Arrow Connector 151"/>
            <p:cNvCxnSpPr>
              <a:stCxn id="95" idx="6"/>
              <a:endCxn id="106" idx="2"/>
            </p:cNvCxnSpPr>
            <p:nvPr/>
          </p:nvCxnSpPr>
          <p:spPr>
            <a:xfrm flipV="1">
              <a:off x="8796333" y="2511625"/>
              <a:ext cx="1195111" cy="1377330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53" name="Straight Arrow Connector 152"/>
            <p:cNvCxnSpPr>
              <a:stCxn id="95" idx="6"/>
              <a:endCxn id="103" idx="2"/>
            </p:cNvCxnSpPr>
            <p:nvPr/>
          </p:nvCxnSpPr>
          <p:spPr>
            <a:xfrm flipV="1">
              <a:off x="8796333" y="3211937"/>
              <a:ext cx="1199677" cy="677018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54" name="Straight Arrow Connector 153"/>
            <p:cNvCxnSpPr>
              <a:stCxn id="95" idx="6"/>
              <a:endCxn id="104" idx="2"/>
            </p:cNvCxnSpPr>
            <p:nvPr/>
          </p:nvCxnSpPr>
          <p:spPr>
            <a:xfrm>
              <a:off x="8796333" y="3888955"/>
              <a:ext cx="1199676" cy="5039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55" name="Straight Arrow Connector 154"/>
            <p:cNvCxnSpPr>
              <a:stCxn id="95" idx="6"/>
              <a:endCxn id="107" idx="2"/>
            </p:cNvCxnSpPr>
            <p:nvPr/>
          </p:nvCxnSpPr>
          <p:spPr>
            <a:xfrm>
              <a:off x="8796333" y="3888955"/>
              <a:ext cx="1195112" cy="799724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56" name="Straight Arrow Connector 155"/>
            <p:cNvCxnSpPr>
              <a:stCxn id="95" idx="6"/>
              <a:endCxn id="108" idx="2"/>
            </p:cNvCxnSpPr>
            <p:nvPr/>
          </p:nvCxnSpPr>
          <p:spPr>
            <a:xfrm>
              <a:off x="8796333" y="3888955"/>
              <a:ext cx="1195111" cy="1481781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57" name="Straight Arrow Connector 156"/>
            <p:cNvCxnSpPr>
              <a:stCxn id="97" idx="6"/>
              <a:endCxn id="105" idx="2"/>
            </p:cNvCxnSpPr>
            <p:nvPr/>
          </p:nvCxnSpPr>
          <p:spPr>
            <a:xfrm flipV="1">
              <a:off x="8858905" y="1829568"/>
              <a:ext cx="1132540" cy="2864150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58" name="Straight Arrow Connector 157"/>
            <p:cNvCxnSpPr>
              <a:stCxn id="97" idx="6"/>
              <a:endCxn id="106" idx="2"/>
            </p:cNvCxnSpPr>
            <p:nvPr/>
          </p:nvCxnSpPr>
          <p:spPr>
            <a:xfrm flipV="1">
              <a:off x="8858905" y="2511625"/>
              <a:ext cx="1132539" cy="2182093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59" name="Straight Arrow Connector 158"/>
            <p:cNvCxnSpPr>
              <a:stCxn id="97" idx="6"/>
              <a:endCxn id="103" idx="2"/>
            </p:cNvCxnSpPr>
            <p:nvPr/>
          </p:nvCxnSpPr>
          <p:spPr>
            <a:xfrm flipV="1">
              <a:off x="8858905" y="3211937"/>
              <a:ext cx="1137105" cy="1481781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60" name="Straight Arrow Connector 159"/>
            <p:cNvCxnSpPr>
              <a:stCxn id="97" idx="6"/>
              <a:endCxn id="104" idx="2"/>
            </p:cNvCxnSpPr>
            <p:nvPr/>
          </p:nvCxnSpPr>
          <p:spPr>
            <a:xfrm flipV="1">
              <a:off x="8858905" y="3893994"/>
              <a:ext cx="1137104" cy="799724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61" name="Straight Arrow Connector 160"/>
            <p:cNvCxnSpPr>
              <a:stCxn id="97" idx="6"/>
              <a:endCxn id="108" idx="2"/>
            </p:cNvCxnSpPr>
            <p:nvPr/>
          </p:nvCxnSpPr>
          <p:spPr>
            <a:xfrm>
              <a:off x="8858905" y="4693718"/>
              <a:ext cx="1132539" cy="677018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sp>
          <p:nvSpPr>
            <p:cNvPr id="162" name="TextBox 161"/>
            <p:cNvSpPr txBox="1"/>
            <p:nvPr/>
          </p:nvSpPr>
          <p:spPr>
            <a:xfrm>
              <a:off x="4014150" y="5687591"/>
              <a:ext cx="1049986" cy="28210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1200"/>
                </a:spcBef>
                <a:buSzPct val="100000"/>
              </a:pPr>
              <a:r>
                <a:rPr lang="en-US" sz="1200" dirty="0"/>
                <a:t>Input layer</a:t>
              </a:r>
            </a:p>
          </p:txBody>
        </p:sp>
        <p:sp>
          <p:nvSpPr>
            <p:cNvPr id="163" name="TextBox 162"/>
            <p:cNvSpPr txBox="1"/>
            <p:nvPr/>
          </p:nvSpPr>
          <p:spPr>
            <a:xfrm>
              <a:off x="6456780" y="5115632"/>
              <a:ext cx="2260577" cy="91742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1200"/>
                </a:spcBef>
                <a:buSzPct val="100000"/>
              </a:pPr>
              <a:r>
                <a:rPr lang="en-US" sz="1200" dirty="0"/>
                <a:t>Neurons (hidden layers)</a:t>
              </a:r>
            </a:p>
          </p:txBody>
        </p:sp>
        <p:sp>
          <p:nvSpPr>
            <p:cNvPr id="164" name="TextBox 163"/>
            <p:cNvSpPr txBox="1"/>
            <p:nvPr/>
          </p:nvSpPr>
          <p:spPr>
            <a:xfrm>
              <a:off x="9601112" y="5780335"/>
              <a:ext cx="1341380" cy="3184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1200"/>
                </a:spcBef>
                <a:buSzPct val="100000"/>
              </a:pPr>
              <a:r>
                <a:rPr lang="en-US" sz="1200" dirty="0"/>
                <a:t>Output layer</a:t>
              </a:r>
            </a:p>
          </p:txBody>
        </p:sp>
      </p:grpSp>
      <p:sp>
        <p:nvSpPr>
          <p:cNvPr id="166" name="Rectangle 165"/>
          <p:cNvSpPr/>
          <p:nvPr/>
        </p:nvSpPr>
        <p:spPr>
          <a:xfrm>
            <a:off x="5086894" y="4562033"/>
            <a:ext cx="1672074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0800" b="1" cap="none" spc="0" dirty="0">
                <a:ln w="22225">
                  <a:solidFill>
                    <a:schemeClr val="accent3">
                      <a:lumMod val="20000"/>
                      <a:lumOff val="80000"/>
                    </a:schemeClr>
                  </a:solidFill>
                  <a:prstDash val="solid"/>
                </a:ln>
                <a:solidFill>
                  <a:schemeClr val="accent2">
                    <a:lumMod val="50000"/>
                  </a:schemeClr>
                </a:solidFill>
                <a:effectLst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841785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BEC68-3FB5-BF49-BD6F-E8510411C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 Simulation</a:t>
            </a:r>
          </a:p>
        </p:txBody>
      </p:sp>
      <mc:AlternateContent xmlns:mc="http://schemas.openxmlformats.org/markup-compatibility/2006" xmlns:we="http://schemas.microsoft.com/office/webextensions/webextension/2010/11" xmlns:pca="http://schemas.microsoft.com/office/powerpoint/2013/contentapp">
        <mc:Choice Requires="we pca">
          <p:graphicFrame>
            <p:nvGraphicFramePr>
              <p:cNvPr id="5" name="Content Placeholder 4">
                <a:extLst>
                  <a:ext uri="{FF2B5EF4-FFF2-40B4-BE49-F238E27FC236}">
                    <a16:creationId xmlns:a16="http://schemas.microsoft.com/office/drawing/2014/main" id="{EFB0F1CA-5A26-8C47-9F7E-EE6308BF77EE}"/>
                  </a:ext>
                </a:extLst>
              </p:cNvPr>
              <p:cNvGraphicFramePr>
                <a:graphicFrameLocks noGrp="1"/>
              </p:cNvGraphicFramePr>
              <p:nvPr>
                <p:ph idx="1"/>
              </p:nvPr>
            </p:nvGraphicFramePr>
            <p:xfrm>
              <a:off x="487363" y="1600200"/>
              <a:ext cx="11215687" cy="4568825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5" name="Content Placeholder 4">
                <a:extLst>
                  <a:ext uri="{FF2B5EF4-FFF2-40B4-BE49-F238E27FC236}">
                    <a16:creationId xmlns:a16="http://schemas.microsoft.com/office/drawing/2014/main" id="{EFB0F1CA-5A26-8C47-9F7E-EE6308BF77E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7363" y="1600200"/>
                <a:ext cx="11215687" cy="4568825"/>
              </a:xfrm>
              <a:prstGeom prst="rect">
                <a:avLst/>
              </a:prstGeom>
            </p:spPr>
          </p:pic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72655B-ABA9-3046-A9D8-B80147E25A0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21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6C4C7F-58E0-F144-AF77-B55BFCF0024F}"/>
              </a:ext>
            </a:extLst>
          </p:cNvPr>
          <p:cNvSpPr txBox="1"/>
          <p:nvPr/>
        </p:nvSpPr>
        <p:spPr>
          <a:xfrm>
            <a:off x="487364" y="6253704"/>
            <a:ext cx="11215686" cy="68131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171450" indent="-171450" algn="ctr">
              <a:lnSpc>
                <a:spcPct val="100000"/>
              </a:lnSpc>
              <a:spcBef>
                <a:spcPts val="1200"/>
              </a:spcBef>
              <a:buSzPct val="100000"/>
              <a:buFont typeface="Wells Fargo Sans"/>
              <a:buChar char="•"/>
            </a:pPr>
            <a:r>
              <a:rPr lang="en-US" sz="1600" dirty="0"/>
              <a:t>Link to video: </a:t>
            </a:r>
            <a:r>
              <a:rPr lang="en-US" sz="1600" dirty="0">
                <a:hlinkClick r:id="rId4"/>
              </a:rPr>
              <a:t>https://www.youtube.com/watch?v=3JQ3hYko51Y</a:t>
            </a:r>
            <a:r>
              <a:rPr lang="en-US" sz="1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22991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Artificial Neurons</a:t>
            </a:r>
            <a:br>
              <a:rPr lang="en-US" dirty="0"/>
            </a:br>
            <a:r>
              <a:rPr lang="en-US" sz="2000" dirty="0"/>
              <a:t>Overview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Each neuron has:</a:t>
                </a:r>
              </a:p>
              <a:p>
                <a:pPr lvl="1"/>
                <a:r>
                  <a:rPr lang="en-US" dirty="0"/>
                  <a:t>Inputs: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</m:t>
                    </m:r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These are the features or predictor variables input into the neuron.</a:t>
                </a:r>
              </a:p>
              <a:p>
                <a:pPr lvl="1"/>
                <a:r>
                  <a:rPr lang="en-US" dirty="0"/>
                  <a:t>Weights: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</m:t>
                    </m:r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These weights are properties of each neuron (different for each network) that determine how the neuron processes inputs.</a:t>
                </a:r>
              </a:p>
              <a:p>
                <a:pPr lvl="2"/>
                <a:endParaRPr lang="en-US" dirty="0"/>
              </a:p>
              <a:p>
                <a:r>
                  <a:rPr lang="en-US" dirty="0"/>
                  <a:t>To process a signal, the neuron:</a:t>
                </a:r>
              </a:p>
              <a:p>
                <a:pPr lvl="1"/>
                <a:r>
                  <a:rPr lang="en-US" dirty="0"/>
                  <a:t>Multiplies each input by the corresponding weight</a:t>
                </a:r>
              </a:p>
              <a:p>
                <a:pPr lvl="1"/>
                <a:r>
                  <a:rPr lang="en-US" dirty="0"/>
                  <a:t>Adds these products together</a:t>
                </a:r>
              </a:p>
              <a:p>
                <a:pPr lvl="1"/>
                <a:r>
                  <a:rPr lang="en-US" dirty="0"/>
                  <a:t>Adds a constant, called a bias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 to get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Applies an </a:t>
                </a:r>
                <a:r>
                  <a:rPr lang="en-US" b="1" dirty="0"/>
                  <a:t>activation function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⋅</m:t>
                        </m:r>
                      </m:e>
                    </m:d>
                  </m:oMath>
                </a14:m>
                <a:r>
                  <a:rPr lang="en-US" dirty="0"/>
                  <a:t> to the result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The output of the neuron is the result of the activation function</a:t>
                </a:r>
              </a:p>
              <a:p>
                <a:r>
                  <a:rPr lang="en-US" dirty="0"/>
                  <a:t>Note: artificial neurons may have any number of inputs.</a:t>
                </a:r>
              </a:p>
              <a:p>
                <a:pPr lvl="1"/>
                <a:r>
                  <a:rPr lang="en-US" dirty="0"/>
                  <a:t>This one has three inputs as an example.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96" t="-1736" b="-74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22</a:t>
            </a:fld>
            <a:endParaRPr lang="en-US"/>
          </a:p>
        </p:txBody>
      </p:sp>
      <p:grpSp>
        <p:nvGrpSpPr>
          <p:cNvPr id="63" name="Group 62"/>
          <p:cNvGrpSpPr/>
          <p:nvPr/>
        </p:nvGrpSpPr>
        <p:grpSpPr>
          <a:xfrm>
            <a:off x="6634265" y="3229583"/>
            <a:ext cx="5184842" cy="2939444"/>
            <a:chOff x="6439711" y="3229583"/>
            <a:chExt cx="5184842" cy="2939444"/>
          </a:xfrm>
        </p:grpSpPr>
        <p:grpSp>
          <p:nvGrpSpPr>
            <p:cNvPr id="61" name="Group 60"/>
            <p:cNvGrpSpPr>
              <a:grpSpLocks noChangeAspect="1"/>
            </p:cNvGrpSpPr>
            <p:nvPr/>
          </p:nvGrpSpPr>
          <p:grpSpPr>
            <a:xfrm>
              <a:off x="6562502" y="3335877"/>
              <a:ext cx="5006753" cy="2743200"/>
              <a:chOff x="7006406" y="3851444"/>
              <a:chExt cx="4205324" cy="2304097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" name="Oval 4"/>
                  <p:cNvSpPr/>
                  <p:nvPr/>
                </p:nvSpPr>
                <p:spPr>
                  <a:xfrm>
                    <a:off x="7251043" y="3867453"/>
                    <a:ext cx="560717" cy="534838"/>
                  </a:xfrm>
                  <a:prstGeom prst="ellipse">
                    <a:avLst/>
                  </a:prstGeom>
                  <a:ln>
                    <a:noFill/>
                  </a:ln>
                </p:spPr>
                <p:style>
                  <a:lnRef idx="0">
                    <a:srgbClr val="787070"/>
                  </a:lnRef>
                  <a:fillRef idx="1">
                    <a:schemeClr val="accent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>
                      <a:lnSpc>
                        <a:spcPct val="100000"/>
                      </a:lnSpc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5" name="Oval 4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251043" y="3867453"/>
                    <a:ext cx="560717" cy="534838"/>
                  </a:xfrm>
                  <a:prstGeom prst="ellipse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Oval 5"/>
                  <p:cNvSpPr/>
                  <p:nvPr/>
                </p:nvSpPr>
                <p:spPr>
                  <a:xfrm>
                    <a:off x="7251042" y="4549510"/>
                    <a:ext cx="560717" cy="534838"/>
                  </a:xfrm>
                  <a:prstGeom prst="ellipse">
                    <a:avLst/>
                  </a:prstGeom>
                  <a:ln>
                    <a:noFill/>
                  </a:ln>
                </p:spPr>
                <p:style>
                  <a:lnRef idx="0">
                    <a:srgbClr val="787070"/>
                  </a:lnRef>
                  <a:fillRef idx="1">
                    <a:schemeClr val="accent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>
                      <a:lnSpc>
                        <a:spcPct val="100000"/>
                      </a:lnSpc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6" name="Oval 5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251042" y="4549510"/>
                    <a:ext cx="560717" cy="534838"/>
                  </a:xfrm>
                  <a:prstGeom prst="ellipse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8" name="Straight Arrow Connector 7"/>
              <p:cNvCxnSpPr>
                <a:stCxn id="33" idx="6"/>
                <a:endCxn id="16" idx="2"/>
              </p:cNvCxnSpPr>
              <p:nvPr/>
            </p:nvCxnSpPr>
            <p:spPr>
              <a:xfrm flipV="1">
                <a:off x="7811758" y="4816929"/>
                <a:ext cx="978126" cy="697779"/>
              </a:xfrm>
              <a:prstGeom prst="straightConnector1">
                <a:avLst/>
              </a:prstGeom>
              <a:ln w="28575" cap="sq">
                <a:solidFill>
                  <a:srgbClr val="D71E28"/>
                </a:solidFill>
                <a:tailEnd type="triangle"/>
              </a:ln>
            </p:spPr>
            <p:style>
              <a:lnRef idx="1">
                <a:srgbClr val="787070"/>
              </a:lnRef>
              <a:fillRef idx="0">
                <a:schemeClr val="accent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TextBox 9"/>
                  <p:cNvSpPr txBox="1"/>
                  <p:nvPr/>
                </p:nvSpPr>
                <p:spPr>
                  <a:xfrm rot="2002039">
                    <a:off x="7884062" y="4184585"/>
                    <a:ext cx="833517" cy="277476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noAutofit/>
                  </a:bodyPr>
                  <a:lstStyle/>
                  <a:p>
                    <a:pPr>
                      <a:lnSpc>
                        <a:spcPct val="100000"/>
                      </a:lnSpc>
                      <a:spcBef>
                        <a:spcPts val="1200"/>
                      </a:spcBef>
                      <a:buSzPct val="100000"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1600" b="0" dirty="0"/>
                  </a:p>
                </p:txBody>
              </p:sp>
            </mc:Choice>
            <mc:Fallback xmlns="">
              <p:sp>
                <p:nvSpPr>
                  <p:cNvPr id="10" name="TextBox 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2002039">
                    <a:off x="7884062" y="4184585"/>
                    <a:ext cx="833517" cy="277476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1" name="TextBox 10"/>
              <p:cNvSpPr txBox="1"/>
              <p:nvPr/>
            </p:nvSpPr>
            <p:spPr>
              <a:xfrm>
                <a:off x="7006406" y="5873438"/>
                <a:ext cx="1049986" cy="28210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ctr">
                  <a:lnSpc>
                    <a:spcPct val="100000"/>
                  </a:lnSpc>
                  <a:spcBef>
                    <a:spcPts val="1200"/>
                  </a:spcBef>
                  <a:buSzPct val="100000"/>
                </a:pPr>
                <a:r>
                  <a:rPr lang="en-US" sz="1600" dirty="0"/>
                  <a:t>Input layer</a:t>
                </a: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8416235" y="5256630"/>
                <a:ext cx="1341380" cy="31846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ctr">
                  <a:lnSpc>
                    <a:spcPct val="100000"/>
                  </a:lnSpc>
                  <a:spcBef>
                    <a:spcPts val="1200"/>
                  </a:spcBef>
                  <a:buSzPct val="100000"/>
                </a:pPr>
                <a:r>
                  <a:rPr lang="en-US" sz="1600" dirty="0"/>
                  <a:t>Neuron (hidden layer)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Oval 12"/>
                  <p:cNvSpPr/>
                  <p:nvPr/>
                </p:nvSpPr>
                <p:spPr>
                  <a:xfrm>
                    <a:off x="10235380" y="4570298"/>
                    <a:ext cx="560717" cy="534838"/>
                  </a:xfrm>
                  <a:prstGeom prst="ellipse">
                    <a:avLst/>
                  </a:prstGeom>
                  <a:solidFill>
                    <a:schemeClr val="accent2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0">
                    <a:srgbClr val="787070"/>
                  </a:lnRef>
                  <a:fillRef idx="1">
                    <a:schemeClr val="accent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>
                      <a:lnSpc>
                        <a:spcPct val="100000"/>
                      </a:lnSpc>
                    </a:pPr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13" name="Oval 12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235380" y="4570298"/>
                    <a:ext cx="560717" cy="534838"/>
                  </a:xfrm>
                  <a:prstGeom prst="ellipse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5" name="TextBox 14"/>
              <p:cNvSpPr txBox="1"/>
              <p:nvPr/>
            </p:nvSpPr>
            <p:spPr>
              <a:xfrm>
                <a:off x="9870350" y="5247289"/>
                <a:ext cx="1341380" cy="31846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ctr">
                  <a:lnSpc>
                    <a:spcPct val="100000"/>
                  </a:lnSpc>
                  <a:spcBef>
                    <a:spcPts val="1200"/>
                  </a:spcBef>
                  <a:buSzPct val="100000"/>
                </a:pPr>
                <a:r>
                  <a:rPr lang="en-US" sz="1600" dirty="0"/>
                  <a:t>Output layer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Oval 15"/>
                  <p:cNvSpPr/>
                  <p:nvPr/>
                </p:nvSpPr>
                <p:spPr>
                  <a:xfrm>
                    <a:off x="8789884" y="4549510"/>
                    <a:ext cx="560717" cy="534838"/>
                  </a:xfrm>
                  <a:prstGeom prst="ellipse">
                    <a:avLst/>
                  </a:prstGeom>
                  <a:solidFill>
                    <a:srgbClr val="FF755E"/>
                  </a:solidFill>
                  <a:ln>
                    <a:noFill/>
                  </a:ln>
                </p:spPr>
                <p:style>
                  <a:lnRef idx="0">
                    <a:srgbClr val="787070"/>
                  </a:lnRef>
                  <a:fillRef idx="1">
                    <a:schemeClr val="accent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>
                      <a:lnSpc>
                        <a:spcPct val="100000"/>
                      </a:lnSpc>
                    </a:pPr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16" name="Oval 15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789884" y="4549510"/>
                    <a:ext cx="560717" cy="534838"/>
                  </a:xfrm>
                  <a:prstGeom prst="ellipse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Oval 17"/>
                  <p:cNvSpPr/>
                  <p:nvPr/>
                </p:nvSpPr>
                <p:spPr>
                  <a:xfrm>
                    <a:off x="8789883" y="3851444"/>
                    <a:ext cx="560717" cy="534838"/>
                  </a:xfrm>
                  <a:prstGeom prst="ellipse">
                    <a:avLst/>
                  </a:prstGeom>
                  <a:solidFill>
                    <a:srgbClr val="FF755E"/>
                  </a:solidFill>
                  <a:ln>
                    <a:noFill/>
                  </a:ln>
                </p:spPr>
                <p:style>
                  <a:lnRef idx="0">
                    <a:srgbClr val="787070"/>
                  </a:lnRef>
                  <a:fillRef idx="1">
                    <a:schemeClr val="accent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>
                      <a:lnSpc>
                        <a:spcPct val="100000"/>
                      </a:lnSpc>
                    </a:pPr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18" name="Oval 17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789883" y="3851444"/>
                    <a:ext cx="560717" cy="534838"/>
                  </a:xfrm>
                  <a:prstGeom prst="ellipse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0" name="Straight Arrow Connector 19"/>
              <p:cNvCxnSpPr>
                <a:stCxn id="6" idx="6"/>
                <a:endCxn id="16" idx="2"/>
              </p:cNvCxnSpPr>
              <p:nvPr/>
            </p:nvCxnSpPr>
            <p:spPr>
              <a:xfrm>
                <a:off x="7811759" y="4816929"/>
                <a:ext cx="978125" cy="0"/>
              </a:xfrm>
              <a:prstGeom prst="straightConnector1">
                <a:avLst/>
              </a:prstGeom>
              <a:ln w="28575" cap="sq">
                <a:solidFill>
                  <a:srgbClr val="D71E28"/>
                </a:solidFill>
                <a:tailEnd type="triangle"/>
              </a:ln>
            </p:spPr>
            <p:style>
              <a:lnRef idx="1">
                <a:srgbClr val="787070"/>
              </a:lnRef>
              <a:fillRef idx="0">
                <a:schemeClr val="accent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22" name="Straight Arrow Connector 21"/>
              <p:cNvCxnSpPr>
                <a:stCxn id="5" idx="6"/>
                <a:endCxn id="16" idx="2"/>
              </p:cNvCxnSpPr>
              <p:nvPr/>
            </p:nvCxnSpPr>
            <p:spPr>
              <a:xfrm>
                <a:off x="7811760" y="4134872"/>
                <a:ext cx="978124" cy="682057"/>
              </a:xfrm>
              <a:prstGeom prst="straightConnector1">
                <a:avLst/>
              </a:prstGeom>
              <a:ln w="28575" cap="sq">
                <a:solidFill>
                  <a:srgbClr val="D71E28"/>
                </a:solidFill>
                <a:tailEnd type="triangle"/>
              </a:ln>
            </p:spPr>
            <p:style>
              <a:lnRef idx="1">
                <a:srgbClr val="787070"/>
              </a:lnRef>
              <a:fillRef idx="0">
                <a:schemeClr val="accent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23" name="Straight Arrow Connector 22"/>
              <p:cNvCxnSpPr>
                <a:stCxn id="18" idx="6"/>
                <a:endCxn id="13" idx="2"/>
              </p:cNvCxnSpPr>
              <p:nvPr/>
            </p:nvCxnSpPr>
            <p:spPr>
              <a:xfrm>
                <a:off x="9350600" y="4118863"/>
                <a:ext cx="884780" cy="718854"/>
              </a:xfrm>
              <a:prstGeom prst="straightConnector1">
                <a:avLst/>
              </a:prstGeom>
              <a:ln w="28575" cap="sq">
                <a:solidFill>
                  <a:srgbClr val="D71E28"/>
                </a:solidFill>
                <a:tailEnd type="triangle"/>
              </a:ln>
            </p:spPr>
            <p:style>
              <a:lnRef idx="1">
                <a:srgbClr val="787070"/>
              </a:lnRef>
              <a:fillRef idx="0">
                <a:schemeClr val="accent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25" name="Straight Arrow Connector 24"/>
              <p:cNvCxnSpPr>
                <a:stCxn id="16" idx="6"/>
                <a:endCxn id="13" idx="2"/>
              </p:cNvCxnSpPr>
              <p:nvPr/>
            </p:nvCxnSpPr>
            <p:spPr>
              <a:xfrm>
                <a:off x="9350601" y="4816929"/>
                <a:ext cx="884779" cy="20788"/>
              </a:xfrm>
              <a:prstGeom prst="straightConnector1">
                <a:avLst/>
              </a:prstGeom>
              <a:ln w="28575" cap="sq">
                <a:solidFill>
                  <a:srgbClr val="D71E28"/>
                </a:solidFill>
                <a:tailEnd type="triangle"/>
              </a:ln>
            </p:spPr>
            <p:style>
              <a:lnRef idx="1">
                <a:srgbClr val="787070"/>
              </a:lnRef>
              <a:fillRef idx="0">
                <a:schemeClr val="accent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" name="TextBox 25"/>
                  <p:cNvSpPr txBox="1"/>
                  <p:nvPr/>
                </p:nvSpPr>
                <p:spPr>
                  <a:xfrm>
                    <a:off x="9251130" y="4541476"/>
                    <a:ext cx="833517" cy="277476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noAutofit/>
                  </a:bodyPr>
                  <a:lstStyle/>
                  <a:p>
                    <a:pPr>
                      <a:lnSpc>
                        <a:spcPct val="100000"/>
                      </a:lnSpc>
                      <a:spcBef>
                        <a:spcPts val="1200"/>
                      </a:spcBef>
                      <a:buSzPct val="100000"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600" b="0" dirty="0"/>
                  </a:p>
                </p:txBody>
              </p:sp>
            </mc:Choice>
            <mc:Fallback xmlns="">
              <p:sp>
                <p:nvSpPr>
                  <p:cNvPr id="26" name="TextBox 2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251130" y="4541476"/>
                    <a:ext cx="833517" cy="277476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Oval 32"/>
                  <p:cNvSpPr/>
                  <p:nvPr/>
                </p:nvSpPr>
                <p:spPr>
                  <a:xfrm>
                    <a:off x="7251041" y="5247289"/>
                    <a:ext cx="560717" cy="534838"/>
                  </a:xfrm>
                  <a:prstGeom prst="ellipse">
                    <a:avLst/>
                  </a:prstGeom>
                  <a:ln>
                    <a:noFill/>
                  </a:ln>
                </p:spPr>
                <p:style>
                  <a:lnRef idx="0">
                    <a:srgbClr val="787070"/>
                  </a:lnRef>
                  <a:fillRef idx="1">
                    <a:schemeClr val="accent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>
                      <a:lnSpc>
                        <a:spcPct val="100000"/>
                      </a:lnSpc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33" name="Oval 32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251041" y="5247289"/>
                    <a:ext cx="560717" cy="534838"/>
                  </a:xfrm>
                  <a:prstGeom prst="ellipse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7" name="TextBox 46"/>
                  <p:cNvSpPr txBox="1"/>
                  <p:nvPr/>
                </p:nvSpPr>
                <p:spPr>
                  <a:xfrm>
                    <a:off x="7712288" y="4541476"/>
                    <a:ext cx="833517" cy="277476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noAutofit/>
                  </a:bodyPr>
                  <a:lstStyle/>
                  <a:p>
                    <a:pPr>
                      <a:lnSpc>
                        <a:spcPct val="100000"/>
                      </a:lnSpc>
                      <a:spcBef>
                        <a:spcPts val="1200"/>
                      </a:spcBef>
                      <a:buSzPct val="100000"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1600" b="0" dirty="0"/>
                  </a:p>
                </p:txBody>
              </p:sp>
            </mc:Choice>
            <mc:Fallback xmlns="">
              <p:sp>
                <p:nvSpPr>
                  <p:cNvPr id="47" name="TextBox 4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12288" y="4541476"/>
                    <a:ext cx="833517" cy="277476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8" name="TextBox 47"/>
                  <p:cNvSpPr txBox="1"/>
                  <p:nvPr/>
                </p:nvSpPr>
                <p:spPr>
                  <a:xfrm rot="19417769">
                    <a:off x="7732266" y="4961619"/>
                    <a:ext cx="833517" cy="277476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noAutofit/>
                  </a:bodyPr>
                  <a:lstStyle/>
                  <a:p>
                    <a:pPr>
                      <a:lnSpc>
                        <a:spcPct val="100000"/>
                      </a:lnSpc>
                      <a:spcBef>
                        <a:spcPts val="1200"/>
                      </a:spcBef>
                      <a:buSzPct val="100000"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sz="1600" b="0" dirty="0"/>
                  </a:p>
                </p:txBody>
              </p:sp>
            </mc:Choice>
            <mc:Fallback xmlns="">
              <p:sp>
                <p:nvSpPr>
                  <p:cNvPr id="48" name="TextBox 4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9417769">
                    <a:off x="7732266" y="4961619"/>
                    <a:ext cx="833517" cy="277476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62" name="Rectangle 61"/>
            <p:cNvSpPr/>
            <p:nvPr/>
          </p:nvSpPr>
          <p:spPr>
            <a:xfrm>
              <a:off x="6439711" y="3229583"/>
              <a:ext cx="5184842" cy="2939444"/>
            </a:xfrm>
            <a:prstGeom prst="rect">
              <a:avLst/>
            </a:prstGeom>
            <a:noFill/>
            <a:ln w="28575">
              <a:solidFill>
                <a:srgbClr val="D71E28"/>
              </a:solidFill>
            </a:ln>
          </p:spPr>
          <p:style>
            <a:lnRef idx="0">
              <a:srgbClr val="787070"/>
            </a:lnRef>
            <a:fillRef idx="1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US" sz="1600"/>
            </a:p>
          </p:txBody>
        </p:sp>
      </p:grpSp>
    </p:spTree>
    <p:extLst>
      <p:ext uri="{BB962C8B-B14F-4D97-AF65-F5344CB8AC3E}">
        <p14:creationId xmlns:p14="http://schemas.microsoft.com/office/powerpoint/2010/main" val="2456897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Artificial Neurons </a:t>
            </a:r>
            <a:br>
              <a:rPr lang="en-US" dirty="0"/>
            </a:br>
            <a:r>
              <a:rPr lang="en-US" sz="2000" dirty="0"/>
              <a:t>Like Biological Neurons?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Like biological neurons, each artificial neuron:</a:t>
            </a:r>
          </a:p>
          <a:p>
            <a:r>
              <a:rPr lang="en-US" b="1" dirty="0"/>
              <a:t>Receives inputs</a:t>
            </a:r>
            <a:endParaRPr lang="en-US" dirty="0"/>
          </a:p>
          <a:p>
            <a:pPr lvl="1"/>
            <a:r>
              <a:rPr lang="en-US" dirty="0"/>
              <a:t>These are the features or predictor variables input into the neuron.</a:t>
            </a:r>
          </a:p>
          <a:p>
            <a:r>
              <a:rPr lang="en-US" b="1" dirty="0"/>
              <a:t>Processes the inputs</a:t>
            </a:r>
          </a:p>
          <a:p>
            <a:pPr lvl="1"/>
            <a:r>
              <a:rPr lang="en-US" dirty="0"/>
              <a:t>By multiplying the weights adding the bias, and applying the activation function</a:t>
            </a:r>
          </a:p>
          <a:p>
            <a:r>
              <a:rPr lang="en-US" b="1" dirty="0"/>
              <a:t>Sends a signal</a:t>
            </a:r>
            <a:endParaRPr lang="en-US" dirty="0"/>
          </a:p>
          <a:p>
            <a:pPr lvl="1"/>
            <a:r>
              <a:rPr lang="en-US" dirty="0"/>
              <a:t>The output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23</a:t>
            </a:fld>
            <a:endParaRPr lang="en-US"/>
          </a:p>
        </p:txBody>
      </p:sp>
      <p:grpSp>
        <p:nvGrpSpPr>
          <p:cNvPr id="5" name="Group 4"/>
          <p:cNvGrpSpPr>
            <a:grpSpLocks noChangeAspect="1"/>
          </p:cNvGrpSpPr>
          <p:nvPr/>
        </p:nvGrpSpPr>
        <p:grpSpPr>
          <a:xfrm>
            <a:off x="3502732" y="3575656"/>
            <a:ext cx="5184842" cy="2939444"/>
            <a:chOff x="6439711" y="3229583"/>
            <a:chExt cx="5184842" cy="2939444"/>
          </a:xfrm>
        </p:grpSpPr>
        <p:grpSp>
          <p:nvGrpSpPr>
            <p:cNvPr id="6" name="Group 5"/>
            <p:cNvGrpSpPr>
              <a:grpSpLocks noChangeAspect="1"/>
            </p:cNvGrpSpPr>
            <p:nvPr/>
          </p:nvGrpSpPr>
          <p:grpSpPr>
            <a:xfrm>
              <a:off x="6562502" y="3335877"/>
              <a:ext cx="5006753" cy="2743200"/>
              <a:chOff x="7006406" y="3851444"/>
              <a:chExt cx="4205324" cy="2304097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" name="Oval 7"/>
                  <p:cNvSpPr/>
                  <p:nvPr/>
                </p:nvSpPr>
                <p:spPr>
                  <a:xfrm>
                    <a:off x="7251043" y="3867453"/>
                    <a:ext cx="560717" cy="534838"/>
                  </a:xfrm>
                  <a:prstGeom prst="ellipse">
                    <a:avLst/>
                  </a:prstGeom>
                  <a:ln>
                    <a:noFill/>
                  </a:ln>
                </p:spPr>
                <p:style>
                  <a:lnRef idx="0">
                    <a:srgbClr val="787070"/>
                  </a:lnRef>
                  <a:fillRef idx="1">
                    <a:schemeClr val="accent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>
                      <a:lnSpc>
                        <a:spcPct val="100000"/>
                      </a:lnSpc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8" name="Oval 7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251043" y="3867453"/>
                    <a:ext cx="560717" cy="534838"/>
                  </a:xfrm>
                  <a:prstGeom prst="ellipse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" name="Oval 8"/>
                  <p:cNvSpPr/>
                  <p:nvPr/>
                </p:nvSpPr>
                <p:spPr>
                  <a:xfrm>
                    <a:off x="7251042" y="4549510"/>
                    <a:ext cx="560717" cy="534838"/>
                  </a:xfrm>
                  <a:prstGeom prst="ellipse">
                    <a:avLst/>
                  </a:prstGeom>
                  <a:ln>
                    <a:noFill/>
                  </a:ln>
                </p:spPr>
                <p:style>
                  <a:lnRef idx="0">
                    <a:srgbClr val="787070"/>
                  </a:lnRef>
                  <a:fillRef idx="1">
                    <a:schemeClr val="accent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>
                      <a:lnSpc>
                        <a:spcPct val="100000"/>
                      </a:lnSpc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9" name="Oval 8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251042" y="4549510"/>
                    <a:ext cx="560717" cy="534838"/>
                  </a:xfrm>
                  <a:prstGeom prst="ellipse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0" name="Straight Arrow Connector 9"/>
              <p:cNvCxnSpPr>
                <a:stCxn id="23" idx="6"/>
                <a:endCxn id="16" idx="2"/>
              </p:cNvCxnSpPr>
              <p:nvPr/>
            </p:nvCxnSpPr>
            <p:spPr>
              <a:xfrm flipV="1">
                <a:off x="7811758" y="4816929"/>
                <a:ext cx="978126" cy="697779"/>
              </a:xfrm>
              <a:prstGeom prst="straightConnector1">
                <a:avLst/>
              </a:prstGeom>
              <a:ln w="28575" cap="sq">
                <a:solidFill>
                  <a:srgbClr val="D71E28"/>
                </a:solidFill>
                <a:tailEnd type="triangle"/>
              </a:ln>
            </p:spPr>
            <p:style>
              <a:lnRef idx="1">
                <a:srgbClr val="787070"/>
              </a:lnRef>
              <a:fillRef idx="0">
                <a:schemeClr val="accent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TextBox 10"/>
                  <p:cNvSpPr txBox="1"/>
                  <p:nvPr/>
                </p:nvSpPr>
                <p:spPr>
                  <a:xfrm rot="2002039">
                    <a:off x="7884062" y="4184585"/>
                    <a:ext cx="833517" cy="277476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noAutofit/>
                  </a:bodyPr>
                  <a:lstStyle/>
                  <a:p>
                    <a:pPr>
                      <a:lnSpc>
                        <a:spcPct val="100000"/>
                      </a:lnSpc>
                      <a:spcBef>
                        <a:spcPts val="1200"/>
                      </a:spcBef>
                      <a:buSzPct val="100000"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1600" b="0" dirty="0"/>
                  </a:p>
                </p:txBody>
              </p:sp>
            </mc:Choice>
            <mc:Fallback xmlns="">
              <p:sp>
                <p:nvSpPr>
                  <p:cNvPr id="11" name="TextBox 1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2002039">
                    <a:off x="7884062" y="4184585"/>
                    <a:ext cx="833517" cy="277476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2" name="TextBox 11"/>
              <p:cNvSpPr txBox="1"/>
              <p:nvPr/>
            </p:nvSpPr>
            <p:spPr>
              <a:xfrm>
                <a:off x="7006406" y="5873438"/>
                <a:ext cx="1049986" cy="28210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ctr">
                  <a:lnSpc>
                    <a:spcPct val="100000"/>
                  </a:lnSpc>
                  <a:spcBef>
                    <a:spcPts val="1200"/>
                  </a:spcBef>
                  <a:buSzPct val="100000"/>
                </a:pPr>
                <a:r>
                  <a:rPr lang="en-US" sz="1600" dirty="0"/>
                  <a:t>Input layer</a:t>
                </a:r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8416235" y="5256630"/>
                <a:ext cx="1341380" cy="31846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ctr">
                  <a:lnSpc>
                    <a:spcPct val="100000"/>
                  </a:lnSpc>
                  <a:spcBef>
                    <a:spcPts val="1200"/>
                  </a:spcBef>
                  <a:buSzPct val="100000"/>
                </a:pPr>
                <a:r>
                  <a:rPr lang="en-US" sz="1600" dirty="0"/>
                  <a:t>Neuron (hidden layer)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Oval 13"/>
                  <p:cNvSpPr/>
                  <p:nvPr/>
                </p:nvSpPr>
                <p:spPr>
                  <a:xfrm>
                    <a:off x="10235380" y="4570298"/>
                    <a:ext cx="560717" cy="534838"/>
                  </a:xfrm>
                  <a:prstGeom prst="ellipse">
                    <a:avLst/>
                  </a:prstGeom>
                  <a:solidFill>
                    <a:schemeClr val="accent2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0">
                    <a:srgbClr val="787070"/>
                  </a:lnRef>
                  <a:fillRef idx="1">
                    <a:schemeClr val="accent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>
                      <a:lnSpc>
                        <a:spcPct val="100000"/>
                      </a:lnSpc>
                    </a:pPr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14" name="Oval 13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235380" y="4570298"/>
                    <a:ext cx="560717" cy="534838"/>
                  </a:xfrm>
                  <a:prstGeom prst="ellipse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5" name="TextBox 14"/>
              <p:cNvSpPr txBox="1"/>
              <p:nvPr/>
            </p:nvSpPr>
            <p:spPr>
              <a:xfrm>
                <a:off x="9870350" y="5247289"/>
                <a:ext cx="1341380" cy="31846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ctr">
                  <a:lnSpc>
                    <a:spcPct val="100000"/>
                  </a:lnSpc>
                  <a:spcBef>
                    <a:spcPts val="1200"/>
                  </a:spcBef>
                  <a:buSzPct val="100000"/>
                </a:pPr>
                <a:r>
                  <a:rPr lang="en-US" sz="1600" dirty="0"/>
                  <a:t>Output layer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Oval 15"/>
                  <p:cNvSpPr/>
                  <p:nvPr/>
                </p:nvSpPr>
                <p:spPr>
                  <a:xfrm>
                    <a:off x="8789884" y="4549510"/>
                    <a:ext cx="560717" cy="534838"/>
                  </a:xfrm>
                  <a:prstGeom prst="ellipse">
                    <a:avLst/>
                  </a:prstGeom>
                  <a:solidFill>
                    <a:srgbClr val="FF755E"/>
                  </a:solidFill>
                  <a:ln>
                    <a:noFill/>
                  </a:ln>
                </p:spPr>
                <p:style>
                  <a:lnRef idx="0">
                    <a:srgbClr val="787070"/>
                  </a:lnRef>
                  <a:fillRef idx="1">
                    <a:schemeClr val="accent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>
                      <a:lnSpc>
                        <a:spcPct val="100000"/>
                      </a:lnSpc>
                    </a:pPr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16" name="Oval 15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789884" y="4549510"/>
                    <a:ext cx="560717" cy="534838"/>
                  </a:xfrm>
                  <a:prstGeom prst="ellipse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Oval 16"/>
                  <p:cNvSpPr/>
                  <p:nvPr/>
                </p:nvSpPr>
                <p:spPr>
                  <a:xfrm>
                    <a:off x="8789883" y="3851444"/>
                    <a:ext cx="560717" cy="534838"/>
                  </a:xfrm>
                  <a:prstGeom prst="ellipse">
                    <a:avLst/>
                  </a:prstGeom>
                  <a:solidFill>
                    <a:srgbClr val="FF755E"/>
                  </a:solidFill>
                  <a:ln>
                    <a:noFill/>
                  </a:ln>
                </p:spPr>
                <p:style>
                  <a:lnRef idx="0">
                    <a:srgbClr val="787070"/>
                  </a:lnRef>
                  <a:fillRef idx="1">
                    <a:schemeClr val="accent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>
                      <a:lnSpc>
                        <a:spcPct val="100000"/>
                      </a:lnSpc>
                    </a:pPr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17" name="Oval 16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789883" y="3851444"/>
                    <a:ext cx="560717" cy="534838"/>
                  </a:xfrm>
                  <a:prstGeom prst="ellipse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8" name="Straight Arrow Connector 17"/>
              <p:cNvCxnSpPr>
                <a:stCxn id="9" idx="6"/>
                <a:endCxn id="16" idx="2"/>
              </p:cNvCxnSpPr>
              <p:nvPr/>
            </p:nvCxnSpPr>
            <p:spPr>
              <a:xfrm>
                <a:off x="7811759" y="4816929"/>
                <a:ext cx="978125" cy="0"/>
              </a:xfrm>
              <a:prstGeom prst="straightConnector1">
                <a:avLst/>
              </a:prstGeom>
              <a:ln w="28575" cap="sq">
                <a:solidFill>
                  <a:srgbClr val="D71E28"/>
                </a:solidFill>
                <a:tailEnd type="triangle"/>
              </a:ln>
            </p:spPr>
            <p:style>
              <a:lnRef idx="1">
                <a:srgbClr val="787070"/>
              </a:lnRef>
              <a:fillRef idx="0">
                <a:schemeClr val="accent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19" name="Straight Arrow Connector 18"/>
              <p:cNvCxnSpPr>
                <a:stCxn id="8" idx="6"/>
                <a:endCxn id="16" idx="2"/>
              </p:cNvCxnSpPr>
              <p:nvPr/>
            </p:nvCxnSpPr>
            <p:spPr>
              <a:xfrm>
                <a:off x="7811760" y="4134872"/>
                <a:ext cx="978124" cy="682057"/>
              </a:xfrm>
              <a:prstGeom prst="straightConnector1">
                <a:avLst/>
              </a:prstGeom>
              <a:ln w="28575" cap="sq">
                <a:solidFill>
                  <a:srgbClr val="D71E28"/>
                </a:solidFill>
                <a:tailEnd type="triangle"/>
              </a:ln>
            </p:spPr>
            <p:style>
              <a:lnRef idx="1">
                <a:srgbClr val="787070"/>
              </a:lnRef>
              <a:fillRef idx="0">
                <a:schemeClr val="accent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20" name="Straight Arrow Connector 19"/>
              <p:cNvCxnSpPr>
                <a:stCxn id="17" idx="6"/>
                <a:endCxn id="14" idx="2"/>
              </p:cNvCxnSpPr>
              <p:nvPr/>
            </p:nvCxnSpPr>
            <p:spPr>
              <a:xfrm>
                <a:off x="9350600" y="4118863"/>
                <a:ext cx="884780" cy="718854"/>
              </a:xfrm>
              <a:prstGeom prst="straightConnector1">
                <a:avLst/>
              </a:prstGeom>
              <a:ln w="28575" cap="sq">
                <a:solidFill>
                  <a:srgbClr val="D71E28"/>
                </a:solidFill>
                <a:tailEnd type="triangle"/>
              </a:ln>
            </p:spPr>
            <p:style>
              <a:lnRef idx="1">
                <a:srgbClr val="787070"/>
              </a:lnRef>
              <a:fillRef idx="0">
                <a:schemeClr val="accent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21" name="Straight Arrow Connector 20"/>
              <p:cNvCxnSpPr>
                <a:stCxn id="16" idx="6"/>
                <a:endCxn id="14" idx="2"/>
              </p:cNvCxnSpPr>
              <p:nvPr/>
            </p:nvCxnSpPr>
            <p:spPr>
              <a:xfrm>
                <a:off x="9350601" y="4816929"/>
                <a:ext cx="884779" cy="20788"/>
              </a:xfrm>
              <a:prstGeom prst="straightConnector1">
                <a:avLst/>
              </a:prstGeom>
              <a:ln w="28575" cap="sq">
                <a:solidFill>
                  <a:srgbClr val="D71E28"/>
                </a:solidFill>
                <a:tailEnd type="triangle"/>
              </a:ln>
            </p:spPr>
            <p:style>
              <a:lnRef idx="1">
                <a:srgbClr val="787070"/>
              </a:lnRef>
              <a:fillRef idx="0">
                <a:schemeClr val="accent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TextBox 21"/>
                  <p:cNvSpPr txBox="1"/>
                  <p:nvPr/>
                </p:nvSpPr>
                <p:spPr>
                  <a:xfrm>
                    <a:off x="9251130" y="4541476"/>
                    <a:ext cx="833517" cy="277476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noAutofit/>
                  </a:bodyPr>
                  <a:lstStyle/>
                  <a:p>
                    <a:pPr>
                      <a:lnSpc>
                        <a:spcPct val="100000"/>
                      </a:lnSpc>
                      <a:spcBef>
                        <a:spcPts val="1200"/>
                      </a:spcBef>
                      <a:buSzPct val="100000"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600" b="0" dirty="0"/>
                  </a:p>
                </p:txBody>
              </p:sp>
            </mc:Choice>
            <mc:Fallback xmlns="">
              <p:sp>
                <p:nvSpPr>
                  <p:cNvPr id="22" name="TextBox 2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251130" y="4541476"/>
                    <a:ext cx="833517" cy="277476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" name="Oval 22"/>
                  <p:cNvSpPr/>
                  <p:nvPr/>
                </p:nvSpPr>
                <p:spPr>
                  <a:xfrm>
                    <a:off x="7251041" y="5247289"/>
                    <a:ext cx="560717" cy="534838"/>
                  </a:xfrm>
                  <a:prstGeom prst="ellipse">
                    <a:avLst/>
                  </a:prstGeom>
                  <a:ln>
                    <a:noFill/>
                  </a:ln>
                </p:spPr>
                <p:style>
                  <a:lnRef idx="0">
                    <a:srgbClr val="787070"/>
                  </a:lnRef>
                  <a:fillRef idx="1">
                    <a:schemeClr val="accent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>
                      <a:lnSpc>
                        <a:spcPct val="100000"/>
                      </a:lnSpc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23" name="Oval 22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251041" y="5247289"/>
                    <a:ext cx="560717" cy="534838"/>
                  </a:xfrm>
                  <a:prstGeom prst="ellipse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TextBox 23"/>
                  <p:cNvSpPr txBox="1"/>
                  <p:nvPr/>
                </p:nvSpPr>
                <p:spPr>
                  <a:xfrm>
                    <a:off x="7712288" y="4541476"/>
                    <a:ext cx="833517" cy="277476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noAutofit/>
                  </a:bodyPr>
                  <a:lstStyle/>
                  <a:p>
                    <a:pPr>
                      <a:lnSpc>
                        <a:spcPct val="100000"/>
                      </a:lnSpc>
                      <a:spcBef>
                        <a:spcPts val="1200"/>
                      </a:spcBef>
                      <a:buSzPct val="100000"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1600" b="0" dirty="0"/>
                  </a:p>
                </p:txBody>
              </p:sp>
            </mc:Choice>
            <mc:Fallback xmlns="">
              <p:sp>
                <p:nvSpPr>
                  <p:cNvPr id="24" name="TextBox 2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12288" y="4541476"/>
                    <a:ext cx="833517" cy="277476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TextBox 24"/>
                  <p:cNvSpPr txBox="1"/>
                  <p:nvPr/>
                </p:nvSpPr>
                <p:spPr>
                  <a:xfrm rot="19417769">
                    <a:off x="7732266" y="4961619"/>
                    <a:ext cx="833517" cy="277476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noAutofit/>
                  </a:bodyPr>
                  <a:lstStyle/>
                  <a:p>
                    <a:pPr>
                      <a:lnSpc>
                        <a:spcPct val="100000"/>
                      </a:lnSpc>
                      <a:spcBef>
                        <a:spcPts val="1200"/>
                      </a:spcBef>
                      <a:buSzPct val="100000"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sz="1600" b="0" dirty="0"/>
                  </a:p>
                </p:txBody>
              </p:sp>
            </mc:Choice>
            <mc:Fallback xmlns="">
              <p:sp>
                <p:nvSpPr>
                  <p:cNvPr id="25" name="TextBox 2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9417769">
                    <a:off x="7732266" y="4961619"/>
                    <a:ext cx="833517" cy="277476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7" name="Rectangle 6"/>
            <p:cNvSpPr/>
            <p:nvPr/>
          </p:nvSpPr>
          <p:spPr>
            <a:xfrm>
              <a:off x="6439711" y="3229583"/>
              <a:ext cx="5184842" cy="2939444"/>
            </a:xfrm>
            <a:prstGeom prst="rect">
              <a:avLst/>
            </a:prstGeom>
            <a:noFill/>
            <a:ln w="28575">
              <a:solidFill>
                <a:srgbClr val="D71E28"/>
              </a:solidFill>
            </a:ln>
          </p:spPr>
          <p:style>
            <a:lnRef idx="0">
              <a:srgbClr val="787070"/>
            </a:lnRef>
            <a:fillRef idx="1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US" sz="1600"/>
            </a:p>
          </p:txBody>
        </p:sp>
      </p:grpSp>
    </p:spTree>
    <p:extLst>
      <p:ext uri="{BB962C8B-B14F-4D97-AF65-F5344CB8AC3E}">
        <p14:creationId xmlns:p14="http://schemas.microsoft.com/office/powerpoint/2010/main" val="2754225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Artificial Neurons</a:t>
            </a:r>
            <a:br>
              <a:rPr lang="en-US" dirty="0"/>
            </a:br>
            <a:r>
              <a:rPr lang="en-US" sz="2000" dirty="0"/>
              <a:t>Activation Functions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In the early days of neural networks, a threshold function was used as the activation function.</a:t>
                </a:r>
              </a:p>
              <a:p>
                <a:pPr lvl="1"/>
                <a:r>
                  <a:rPr lang="en-US" dirty="0"/>
                  <a:t>Threshold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: </a:t>
                </a:r>
              </a:p>
              <a:p>
                <a:pPr lvl="2"/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/>
                  <a:t> is positive, the output is 1.</a:t>
                </a:r>
              </a:p>
              <a:p>
                <a:pPr lvl="2"/>
                <a:r>
                  <a:rPr lang="en-US" dirty="0"/>
                  <a:t>Otherwise, the output is 0.</a:t>
                </a:r>
              </a:p>
              <a:p>
                <a:r>
                  <a:rPr lang="en-US" dirty="0"/>
                  <a:t>The function is interpreted as the neuron being “on” or “off,” corresponding with early biological understanding.</a:t>
                </a:r>
              </a:p>
              <a:p>
                <a:r>
                  <a:rPr lang="en-US" dirty="0"/>
                  <a:t>In modern neural networks, the activation functions are smooth, without the sharp transition seen in the threshold function.</a:t>
                </a:r>
              </a:p>
              <a:p>
                <a:r>
                  <a:rPr lang="en-US" dirty="0"/>
                  <a:t>This improves the process of learning from the data.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96" t="-17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24</a:t>
            </a:fld>
            <a:endParaRPr lang="en-US"/>
          </a:p>
        </p:txBody>
      </p:sp>
      <p:grpSp>
        <p:nvGrpSpPr>
          <p:cNvPr id="5" name="Group 4"/>
          <p:cNvGrpSpPr>
            <a:grpSpLocks noChangeAspect="1"/>
          </p:cNvGrpSpPr>
          <p:nvPr/>
        </p:nvGrpSpPr>
        <p:grpSpPr>
          <a:xfrm>
            <a:off x="5584451" y="3689956"/>
            <a:ext cx="5184842" cy="2939444"/>
            <a:chOff x="6439711" y="3229583"/>
            <a:chExt cx="5184842" cy="2939444"/>
          </a:xfrm>
        </p:grpSpPr>
        <p:grpSp>
          <p:nvGrpSpPr>
            <p:cNvPr id="6" name="Group 5"/>
            <p:cNvGrpSpPr>
              <a:grpSpLocks noChangeAspect="1"/>
            </p:cNvGrpSpPr>
            <p:nvPr/>
          </p:nvGrpSpPr>
          <p:grpSpPr>
            <a:xfrm>
              <a:off x="6562502" y="3335877"/>
              <a:ext cx="5006753" cy="2743200"/>
              <a:chOff x="7006406" y="3851444"/>
              <a:chExt cx="4205324" cy="2304097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" name="Oval 7"/>
                  <p:cNvSpPr/>
                  <p:nvPr/>
                </p:nvSpPr>
                <p:spPr>
                  <a:xfrm>
                    <a:off x="7251043" y="3867453"/>
                    <a:ext cx="560717" cy="534838"/>
                  </a:xfrm>
                  <a:prstGeom prst="ellipse">
                    <a:avLst/>
                  </a:prstGeom>
                  <a:ln>
                    <a:noFill/>
                  </a:ln>
                </p:spPr>
                <p:style>
                  <a:lnRef idx="0">
                    <a:srgbClr val="787070"/>
                  </a:lnRef>
                  <a:fillRef idx="1">
                    <a:schemeClr val="accent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>
                      <a:lnSpc>
                        <a:spcPct val="100000"/>
                      </a:lnSpc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8" name="Oval 7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251043" y="3867453"/>
                    <a:ext cx="560717" cy="534838"/>
                  </a:xfrm>
                  <a:prstGeom prst="ellipse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" name="Oval 8"/>
                  <p:cNvSpPr/>
                  <p:nvPr/>
                </p:nvSpPr>
                <p:spPr>
                  <a:xfrm>
                    <a:off x="7251042" y="4549510"/>
                    <a:ext cx="560717" cy="534838"/>
                  </a:xfrm>
                  <a:prstGeom prst="ellipse">
                    <a:avLst/>
                  </a:prstGeom>
                  <a:ln>
                    <a:noFill/>
                  </a:ln>
                </p:spPr>
                <p:style>
                  <a:lnRef idx="0">
                    <a:srgbClr val="787070"/>
                  </a:lnRef>
                  <a:fillRef idx="1">
                    <a:schemeClr val="accent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>
                      <a:lnSpc>
                        <a:spcPct val="100000"/>
                      </a:lnSpc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9" name="Oval 8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251042" y="4549510"/>
                    <a:ext cx="560717" cy="534838"/>
                  </a:xfrm>
                  <a:prstGeom prst="ellipse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0" name="Straight Arrow Connector 9"/>
              <p:cNvCxnSpPr>
                <a:stCxn id="23" idx="6"/>
                <a:endCxn id="16" idx="2"/>
              </p:cNvCxnSpPr>
              <p:nvPr/>
            </p:nvCxnSpPr>
            <p:spPr>
              <a:xfrm flipV="1">
                <a:off x="7811758" y="4816929"/>
                <a:ext cx="978126" cy="697779"/>
              </a:xfrm>
              <a:prstGeom prst="straightConnector1">
                <a:avLst/>
              </a:prstGeom>
              <a:ln w="28575" cap="sq">
                <a:solidFill>
                  <a:srgbClr val="D71E28"/>
                </a:solidFill>
                <a:tailEnd type="triangle"/>
              </a:ln>
            </p:spPr>
            <p:style>
              <a:lnRef idx="1">
                <a:srgbClr val="787070"/>
              </a:lnRef>
              <a:fillRef idx="0">
                <a:schemeClr val="accent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TextBox 10"/>
                  <p:cNvSpPr txBox="1"/>
                  <p:nvPr/>
                </p:nvSpPr>
                <p:spPr>
                  <a:xfrm rot="2002039">
                    <a:off x="7884062" y="4184585"/>
                    <a:ext cx="833517" cy="277476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noAutofit/>
                  </a:bodyPr>
                  <a:lstStyle/>
                  <a:p>
                    <a:pPr>
                      <a:lnSpc>
                        <a:spcPct val="100000"/>
                      </a:lnSpc>
                      <a:spcBef>
                        <a:spcPts val="1200"/>
                      </a:spcBef>
                      <a:buSzPct val="100000"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1600" b="0" dirty="0"/>
                  </a:p>
                </p:txBody>
              </p:sp>
            </mc:Choice>
            <mc:Fallback xmlns="">
              <p:sp>
                <p:nvSpPr>
                  <p:cNvPr id="11" name="TextBox 1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2002039">
                    <a:off x="7884062" y="4184585"/>
                    <a:ext cx="833517" cy="277476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2" name="TextBox 11"/>
              <p:cNvSpPr txBox="1"/>
              <p:nvPr/>
            </p:nvSpPr>
            <p:spPr>
              <a:xfrm>
                <a:off x="7006406" y="5873438"/>
                <a:ext cx="1049986" cy="28210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ctr">
                  <a:lnSpc>
                    <a:spcPct val="100000"/>
                  </a:lnSpc>
                  <a:spcBef>
                    <a:spcPts val="1200"/>
                  </a:spcBef>
                  <a:buSzPct val="100000"/>
                </a:pPr>
                <a:r>
                  <a:rPr lang="en-US" sz="1600" dirty="0"/>
                  <a:t>Input layer</a:t>
                </a:r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8416235" y="5256630"/>
                <a:ext cx="1341380" cy="31846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ctr">
                  <a:lnSpc>
                    <a:spcPct val="100000"/>
                  </a:lnSpc>
                  <a:spcBef>
                    <a:spcPts val="1200"/>
                  </a:spcBef>
                  <a:buSzPct val="100000"/>
                </a:pPr>
                <a:r>
                  <a:rPr lang="en-US" sz="1600" dirty="0"/>
                  <a:t>Neuron (hidden layer)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Oval 13"/>
                  <p:cNvSpPr/>
                  <p:nvPr/>
                </p:nvSpPr>
                <p:spPr>
                  <a:xfrm>
                    <a:off x="10235380" y="4570298"/>
                    <a:ext cx="560717" cy="534838"/>
                  </a:xfrm>
                  <a:prstGeom prst="ellipse">
                    <a:avLst/>
                  </a:prstGeom>
                  <a:solidFill>
                    <a:schemeClr val="accent2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0">
                    <a:srgbClr val="787070"/>
                  </a:lnRef>
                  <a:fillRef idx="1">
                    <a:schemeClr val="accent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>
                      <a:lnSpc>
                        <a:spcPct val="100000"/>
                      </a:lnSpc>
                    </a:pPr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14" name="Oval 13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235380" y="4570298"/>
                    <a:ext cx="560717" cy="534838"/>
                  </a:xfrm>
                  <a:prstGeom prst="ellipse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5" name="TextBox 14"/>
              <p:cNvSpPr txBox="1"/>
              <p:nvPr/>
            </p:nvSpPr>
            <p:spPr>
              <a:xfrm>
                <a:off x="9870350" y="5247289"/>
                <a:ext cx="1341380" cy="31846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ctr">
                  <a:lnSpc>
                    <a:spcPct val="100000"/>
                  </a:lnSpc>
                  <a:spcBef>
                    <a:spcPts val="1200"/>
                  </a:spcBef>
                  <a:buSzPct val="100000"/>
                </a:pPr>
                <a:r>
                  <a:rPr lang="en-US" sz="1600" dirty="0"/>
                  <a:t>Output layer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Oval 15"/>
                  <p:cNvSpPr/>
                  <p:nvPr/>
                </p:nvSpPr>
                <p:spPr>
                  <a:xfrm>
                    <a:off x="8789884" y="4549510"/>
                    <a:ext cx="560717" cy="534838"/>
                  </a:xfrm>
                  <a:prstGeom prst="ellipse">
                    <a:avLst/>
                  </a:prstGeom>
                  <a:solidFill>
                    <a:srgbClr val="FF755E"/>
                  </a:solidFill>
                  <a:ln>
                    <a:noFill/>
                  </a:ln>
                </p:spPr>
                <p:style>
                  <a:lnRef idx="0">
                    <a:srgbClr val="787070"/>
                  </a:lnRef>
                  <a:fillRef idx="1">
                    <a:schemeClr val="accent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>
                      <a:lnSpc>
                        <a:spcPct val="100000"/>
                      </a:lnSpc>
                    </a:pPr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16" name="Oval 15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789884" y="4549510"/>
                    <a:ext cx="560717" cy="534838"/>
                  </a:xfrm>
                  <a:prstGeom prst="ellipse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Oval 16"/>
                  <p:cNvSpPr/>
                  <p:nvPr/>
                </p:nvSpPr>
                <p:spPr>
                  <a:xfrm>
                    <a:off x="8789883" y="3851444"/>
                    <a:ext cx="560717" cy="534838"/>
                  </a:xfrm>
                  <a:prstGeom prst="ellipse">
                    <a:avLst/>
                  </a:prstGeom>
                  <a:solidFill>
                    <a:srgbClr val="FF755E"/>
                  </a:solidFill>
                  <a:ln>
                    <a:noFill/>
                  </a:ln>
                </p:spPr>
                <p:style>
                  <a:lnRef idx="0">
                    <a:srgbClr val="787070"/>
                  </a:lnRef>
                  <a:fillRef idx="1">
                    <a:schemeClr val="accent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>
                      <a:lnSpc>
                        <a:spcPct val="100000"/>
                      </a:lnSpc>
                    </a:pPr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17" name="Oval 16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789883" y="3851444"/>
                    <a:ext cx="560717" cy="534838"/>
                  </a:xfrm>
                  <a:prstGeom prst="ellipse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8" name="Straight Arrow Connector 17"/>
              <p:cNvCxnSpPr>
                <a:stCxn id="9" idx="6"/>
                <a:endCxn id="16" idx="2"/>
              </p:cNvCxnSpPr>
              <p:nvPr/>
            </p:nvCxnSpPr>
            <p:spPr>
              <a:xfrm>
                <a:off x="7811759" y="4816929"/>
                <a:ext cx="978125" cy="0"/>
              </a:xfrm>
              <a:prstGeom prst="straightConnector1">
                <a:avLst/>
              </a:prstGeom>
              <a:ln w="28575" cap="sq">
                <a:solidFill>
                  <a:srgbClr val="D71E28"/>
                </a:solidFill>
                <a:tailEnd type="triangle"/>
              </a:ln>
            </p:spPr>
            <p:style>
              <a:lnRef idx="1">
                <a:srgbClr val="787070"/>
              </a:lnRef>
              <a:fillRef idx="0">
                <a:schemeClr val="accent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19" name="Straight Arrow Connector 18"/>
              <p:cNvCxnSpPr>
                <a:stCxn id="8" idx="6"/>
                <a:endCxn id="16" idx="2"/>
              </p:cNvCxnSpPr>
              <p:nvPr/>
            </p:nvCxnSpPr>
            <p:spPr>
              <a:xfrm>
                <a:off x="7811760" y="4134872"/>
                <a:ext cx="978124" cy="682057"/>
              </a:xfrm>
              <a:prstGeom prst="straightConnector1">
                <a:avLst/>
              </a:prstGeom>
              <a:ln w="28575" cap="sq">
                <a:solidFill>
                  <a:srgbClr val="D71E28"/>
                </a:solidFill>
                <a:tailEnd type="triangle"/>
              </a:ln>
            </p:spPr>
            <p:style>
              <a:lnRef idx="1">
                <a:srgbClr val="787070"/>
              </a:lnRef>
              <a:fillRef idx="0">
                <a:schemeClr val="accent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20" name="Straight Arrow Connector 19"/>
              <p:cNvCxnSpPr>
                <a:stCxn id="17" idx="6"/>
                <a:endCxn id="14" idx="2"/>
              </p:cNvCxnSpPr>
              <p:nvPr/>
            </p:nvCxnSpPr>
            <p:spPr>
              <a:xfrm>
                <a:off x="9350600" y="4118863"/>
                <a:ext cx="884780" cy="718854"/>
              </a:xfrm>
              <a:prstGeom prst="straightConnector1">
                <a:avLst/>
              </a:prstGeom>
              <a:ln w="28575" cap="sq">
                <a:solidFill>
                  <a:srgbClr val="D71E28"/>
                </a:solidFill>
                <a:tailEnd type="triangle"/>
              </a:ln>
            </p:spPr>
            <p:style>
              <a:lnRef idx="1">
                <a:srgbClr val="787070"/>
              </a:lnRef>
              <a:fillRef idx="0">
                <a:schemeClr val="accent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21" name="Straight Arrow Connector 20"/>
              <p:cNvCxnSpPr>
                <a:stCxn id="16" idx="6"/>
                <a:endCxn id="14" idx="2"/>
              </p:cNvCxnSpPr>
              <p:nvPr/>
            </p:nvCxnSpPr>
            <p:spPr>
              <a:xfrm>
                <a:off x="9350601" y="4816929"/>
                <a:ext cx="884779" cy="20788"/>
              </a:xfrm>
              <a:prstGeom prst="straightConnector1">
                <a:avLst/>
              </a:prstGeom>
              <a:ln w="28575" cap="sq">
                <a:solidFill>
                  <a:srgbClr val="D71E28"/>
                </a:solidFill>
                <a:tailEnd type="triangle"/>
              </a:ln>
            </p:spPr>
            <p:style>
              <a:lnRef idx="1">
                <a:srgbClr val="787070"/>
              </a:lnRef>
              <a:fillRef idx="0">
                <a:schemeClr val="accent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TextBox 21"/>
                  <p:cNvSpPr txBox="1"/>
                  <p:nvPr/>
                </p:nvSpPr>
                <p:spPr>
                  <a:xfrm>
                    <a:off x="9251130" y="4541476"/>
                    <a:ext cx="833517" cy="277476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noAutofit/>
                  </a:bodyPr>
                  <a:lstStyle/>
                  <a:p>
                    <a:pPr>
                      <a:lnSpc>
                        <a:spcPct val="100000"/>
                      </a:lnSpc>
                      <a:spcBef>
                        <a:spcPts val="1200"/>
                      </a:spcBef>
                      <a:buSzPct val="100000"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600" b="0" dirty="0"/>
                  </a:p>
                </p:txBody>
              </p:sp>
            </mc:Choice>
            <mc:Fallback xmlns="">
              <p:sp>
                <p:nvSpPr>
                  <p:cNvPr id="22" name="TextBox 2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251130" y="4541476"/>
                    <a:ext cx="833517" cy="277476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" name="Oval 22"/>
                  <p:cNvSpPr/>
                  <p:nvPr/>
                </p:nvSpPr>
                <p:spPr>
                  <a:xfrm>
                    <a:off x="7251041" y="5247289"/>
                    <a:ext cx="560717" cy="534838"/>
                  </a:xfrm>
                  <a:prstGeom prst="ellipse">
                    <a:avLst/>
                  </a:prstGeom>
                  <a:ln>
                    <a:noFill/>
                  </a:ln>
                </p:spPr>
                <p:style>
                  <a:lnRef idx="0">
                    <a:srgbClr val="787070"/>
                  </a:lnRef>
                  <a:fillRef idx="1">
                    <a:schemeClr val="accent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>
                      <a:lnSpc>
                        <a:spcPct val="100000"/>
                      </a:lnSpc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23" name="Oval 22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251041" y="5247289"/>
                    <a:ext cx="560717" cy="534838"/>
                  </a:xfrm>
                  <a:prstGeom prst="ellipse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TextBox 23"/>
                  <p:cNvSpPr txBox="1"/>
                  <p:nvPr/>
                </p:nvSpPr>
                <p:spPr>
                  <a:xfrm>
                    <a:off x="7712288" y="4541476"/>
                    <a:ext cx="833517" cy="277476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noAutofit/>
                  </a:bodyPr>
                  <a:lstStyle/>
                  <a:p>
                    <a:pPr>
                      <a:lnSpc>
                        <a:spcPct val="100000"/>
                      </a:lnSpc>
                      <a:spcBef>
                        <a:spcPts val="1200"/>
                      </a:spcBef>
                      <a:buSzPct val="100000"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1600" b="0" dirty="0"/>
                  </a:p>
                </p:txBody>
              </p:sp>
            </mc:Choice>
            <mc:Fallback xmlns="">
              <p:sp>
                <p:nvSpPr>
                  <p:cNvPr id="24" name="TextBox 2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12288" y="4541476"/>
                    <a:ext cx="833517" cy="277476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TextBox 24"/>
                  <p:cNvSpPr txBox="1"/>
                  <p:nvPr/>
                </p:nvSpPr>
                <p:spPr>
                  <a:xfrm rot="19417769">
                    <a:off x="7732266" y="4961619"/>
                    <a:ext cx="833517" cy="277476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noAutofit/>
                  </a:bodyPr>
                  <a:lstStyle/>
                  <a:p>
                    <a:pPr>
                      <a:lnSpc>
                        <a:spcPct val="100000"/>
                      </a:lnSpc>
                      <a:spcBef>
                        <a:spcPts val="1200"/>
                      </a:spcBef>
                      <a:buSzPct val="100000"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sz="1600" b="0" dirty="0"/>
                  </a:p>
                </p:txBody>
              </p:sp>
            </mc:Choice>
            <mc:Fallback xmlns="">
              <p:sp>
                <p:nvSpPr>
                  <p:cNvPr id="25" name="TextBox 2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9417769">
                    <a:off x="7732266" y="4961619"/>
                    <a:ext cx="833517" cy="277476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7" name="Rectangle 6"/>
            <p:cNvSpPr/>
            <p:nvPr/>
          </p:nvSpPr>
          <p:spPr>
            <a:xfrm>
              <a:off x="6439711" y="3229583"/>
              <a:ext cx="5184842" cy="2939444"/>
            </a:xfrm>
            <a:prstGeom prst="rect">
              <a:avLst/>
            </a:prstGeom>
            <a:noFill/>
            <a:ln w="28575">
              <a:solidFill>
                <a:srgbClr val="D71E28"/>
              </a:solidFill>
            </a:ln>
          </p:spPr>
          <p:style>
            <a:lnRef idx="0">
              <a:srgbClr val="787070"/>
            </a:lnRef>
            <a:fillRef idx="1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US" sz="1600"/>
            </a:p>
          </p:txBody>
        </p:sp>
      </p:grpSp>
    </p:spTree>
    <p:extLst>
      <p:ext uri="{BB962C8B-B14F-4D97-AF65-F5344CB8AC3E}">
        <p14:creationId xmlns:p14="http://schemas.microsoft.com/office/powerpoint/2010/main" val="1401017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Artificial Neurons</a:t>
            </a:r>
            <a:br>
              <a:rPr lang="en-US" dirty="0"/>
            </a:br>
            <a:r>
              <a:rPr lang="en-US" sz="2000" dirty="0"/>
              <a:t>Activation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Modern neural networks use a variety of activation functions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Different functions can be more useful for different applications</a:t>
            </a:r>
          </a:p>
          <a:p>
            <a:r>
              <a:rPr lang="en-US" b="1" dirty="0"/>
              <a:t>Question</a:t>
            </a:r>
            <a:r>
              <a:rPr lang="en-US" dirty="0"/>
              <a:t>: What do all of these activation functions have in common?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25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24750197"/>
                  </p:ext>
                </p:extLst>
              </p:nvPr>
            </p:nvGraphicFramePr>
            <p:xfrm>
              <a:off x="486833" y="2076577"/>
              <a:ext cx="6458716" cy="326644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2771933">
                      <a:extLst>
                        <a:ext uri="{9D8B030D-6E8A-4147-A177-3AD203B41FA5}">
                          <a16:colId xmlns:a16="http://schemas.microsoft.com/office/drawing/2014/main" val="1153611362"/>
                        </a:ext>
                      </a:extLst>
                    </a:gridCol>
                    <a:gridCol w="3686783">
                      <a:extLst>
                        <a:ext uri="{9D8B030D-6E8A-4147-A177-3AD203B41FA5}">
                          <a16:colId xmlns:a16="http://schemas.microsoft.com/office/drawing/2014/main" val="131264581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Name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Function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494867450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Sigmoid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d>
                                  <m:d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d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1+</m:t>
                                    </m:r>
                                    <m:sSup>
                                      <m:sSup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mtClean="0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r>
                                          <a:rPr lang="en-US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sup>
                                    </m:sSup>
                                  </m:den>
                                </m:f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3255549627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Hyperbolic</a:t>
                          </a:r>
                          <a:r>
                            <a:rPr lang="en-US" baseline="0" dirty="0"/>
                            <a:t> tangent</a:t>
                          </a:r>
                          <a:endParaRPr lang="en-US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d>
                                  <m:d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d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unc>
                                  <m:func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tanh</m:t>
                                    </m:r>
                                  </m:fName>
                                  <m:e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func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mtClean="0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r>
                                          <a:rPr lang="en-US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sup>
                                    </m:sSup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mtClean="0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r>
                                          <a:rPr lang="en-US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sup>
                                    </m:sSup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mtClean="0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r>
                                          <a:rPr lang="en-US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sup>
                                    </m:sSup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mtClean="0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r>
                                          <a:rPr lang="en-US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sup>
                                    </m:sSup>
                                  </m:den>
                                </m:f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3752598797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Identity/Linear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d>
                                  <m:d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d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3406104440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Rectified linear units (ReLU)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d>
                                  <m:d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d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unc>
                                  <m:func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max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mtClean="0">
                                            <a:latin typeface="Cambria Math" panose="02040503050406030204" pitchFamily="18" charset="0"/>
                                          </a:rPr>
                                          <m:t>0,</m:t>
                                        </m:r>
                                        <m:r>
                                          <a:rPr lang="en-US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</m:d>
                                  </m:e>
                                </m:func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3994685228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Leaky ReLU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d>
                                  <m:d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d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unc>
                                  <m:func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max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mtClean="0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  <m:r>
                                          <a:rPr lang="en-US" smtClean="0">
                                            <a:latin typeface="Cambria Math" panose="02040503050406030204" pitchFamily="18" charset="0"/>
                                          </a:rPr>
                                          <m:t>⋅</m:t>
                                        </m:r>
                                        <m:r>
                                          <a:rPr lang="en-US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  <m:r>
                                          <a:rPr lang="en-US" smtClean="0">
                                            <a:latin typeface="Cambria Math" panose="02040503050406030204" pitchFamily="18" charset="0"/>
                                          </a:rPr>
                                          <m:t>, </m:t>
                                        </m:r>
                                        <m:r>
                                          <a:rPr lang="en-US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</m:d>
                                  </m:e>
                                </m:func>
                              </m:oMath>
                            </m:oMathPara>
                          </a14:m>
                          <a:endParaRPr lang="en-US" dirty="0"/>
                        </a:p>
                        <a:p>
                          <a:pPr algn="ctr"/>
                          <a:r>
                            <a:rPr lang="en-US" dirty="0"/>
                            <a:t>(for</a:t>
                          </a:r>
                          <a:r>
                            <a:rPr lang="en-US" baseline="0" dirty="0"/>
                            <a:t> some fixed </a:t>
                          </a:r>
                          <a14:m>
                            <m:oMath xmlns:m="http://schemas.openxmlformats.org/officeDocument/2006/math">
                              <m:r>
                                <a:rPr lang="en-US" baseline="0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oMath>
                          </a14:m>
                          <a:r>
                            <a:rPr lang="en-US" dirty="0"/>
                            <a:t> between 0 and 1)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40796911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24750197"/>
                  </p:ext>
                </p:extLst>
              </p:nvPr>
            </p:nvGraphicFramePr>
            <p:xfrm>
              <a:off x="486833" y="2076577"/>
              <a:ext cx="6458716" cy="326644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2771933">
                      <a:extLst>
                        <a:ext uri="{9D8B030D-6E8A-4147-A177-3AD203B41FA5}">
                          <a16:colId xmlns:a16="http://schemas.microsoft.com/office/drawing/2014/main" val="1153611362"/>
                        </a:ext>
                      </a:extLst>
                    </a:gridCol>
                    <a:gridCol w="3686783">
                      <a:extLst>
                        <a:ext uri="{9D8B030D-6E8A-4147-A177-3AD203B41FA5}">
                          <a16:colId xmlns:a16="http://schemas.microsoft.com/office/drawing/2014/main" val="131264581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Name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Function</a:t>
                          </a:r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494867450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Sigmoid</a:t>
                          </a:r>
                          <a:endParaRPr lang="en-US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2"/>
                          <a:stretch>
                            <a:fillRect l="-75413" t="-66316" r="-330" b="-41368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55549627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Hyperbolic</a:t>
                          </a:r>
                          <a:r>
                            <a:rPr lang="en-US" baseline="0" dirty="0" smtClean="0"/>
                            <a:t> tangent</a:t>
                          </a:r>
                          <a:endParaRPr lang="en-US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2"/>
                          <a:stretch>
                            <a:fillRect l="-75413" t="-166316" r="-330" b="-31368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52598797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Identity/Linear</a:t>
                          </a:r>
                          <a:endParaRPr lang="en-US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2"/>
                          <a:stretch>
                            <a:fillRect l="-75413" t="-263542" r="-330" b="-21041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06104440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Rectified linear units (ReLU)</a:t>
                          </a:r>
                          <a:endParaRPr lang="en-US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2"/>
                          <a:stretch>
                            <a:fillRect l="-75413" t="-367368" r="-330" b="-11263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94685228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Leaky ReLU</a:t>
                          </a:r>
                          <a:endParaRPr lang="en-US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2"/>
                          <a:stretch>
                            <a:fillRect l="-75413" t="-467368" r="-330" b="-1263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7969116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6" name="Google Shape;244;p30"/>
          <p:cNvPicPr preferRelativeResize="0">
            <a:picLocks noChangeAspect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49459" y="682627"/>
            <a:ext cx="3267181" cy="5486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58103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Artificial Neuron Computation: Example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en-US" dirty="0"/>
                  <a:t>Let’s look at a concrete example of the calculations carried out by artificial neurons.</a:t>
                </a:r>
              </a:p>
              <a:p>
                <a:r>
                  <a:rPr lang="en-US" dirty="0"/>
                  <a:t>Suppose we have a neuron with: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=−1</m:t>
                    </m:r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The activation function is </a:t>
                </a:r>
                <a:r>
                  <a:rPr lang="en-US" b="1" i="1" dirty="0"/>
                  <a:t>linear</a:t>
                </a:r>
                <a:endParaRPr lang="en-US" i="1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3"/>
                <a:stretch>
                  <a:fillRect l="-2386" t="-17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b="1" dirty="0"/>
                  <a:t>Question 1</a:t>
                </a:r>
                <a:r>
                  <a:rPr lang="en-US" dirty="0"/>
                  <a:t>: </a:t>
                </a:r>
              </a:p>
              <a:p>
                <a:r>
                  <a:rPr lang="en-US" dirty="0"/>
                  <a:t>What is the output if the input to the neuron is…?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=−2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b="1" dirty="0"/>
                  <a:t>Question 2</a:t>
                </a:r>
                <a:r>
                  <a:rPr lang="en-US" dirty="0"/>
                  <a:t>: </a:t>
                </a:r>
              </a:p>
              <a:p>
                <a:r>
                  <a:rPr lang="en-US" dirty="0"/>
                  <a:t>How does the answer change if there is a </a:t>
                </a:r>
                <a:r>
                  <a:rPr lang="en-US" b="1" i="1" dirty="0"/>
                  <a:t>sigmoid</a:t>
                </a:r>
                <a:r>
                  <a:rPr lang="en-US" dirty="0"/>
                  <a:t> activation function instead?</a:t>
                </a:r>
              </a:p>
              <a:p>
                <a:r>
                  <a:rPr lang="en-US" dirty="0"/>
                  <a:t>How about a </a:t>
                </a:r>
                <a:r>
                  <a:rPr lang="en-US" b="1" i="1" dirty="0"/>
                  <a:t>relu</a:t>
                </a:r>
                <a:r>
                  <a:rPr lang="en-US" dirty="0"/>
                  <a:t> activation function?</a:t>
                </a:r>
              </a:p>
            </p:txBody>
          </p:sp>
        </mc:Choice>
        <mc:Fallback xmlns=""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4"/>
                <a:stretch>
                  <a:fillRect l="-2386" t="-14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26</a:t>
            </a:fld>
            <a:endParaRPr lang="en-US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487680" y="4186066"/>
            <a:ext cx="4435466" cy="2514600"/>
            <a:chOff x="6439711" y="3229583"/>
            <a:chExt cx="5184842" cy="2939444"/>
          </a:xfrm>
        </p:grpSpPr>
        <p:grpSp>
          <p:nvGrpSpPr>
            <p:cNvPr id="7" name="Group 6"/>
            <p:cNvGrpSpPr>
              <a:grpSpLocks noChangeAspect="1"/>
            </p:cNvGrpSpPr>
            <p:nvPr/>
          </p:nvGrpSpPr>
          <p:grpSpPr>
            <a:xfrm>
              <a:off x="6562502" y="3335877"/>
              <a:ext cx="5006753" cy="2743200"/>
              <a:chOff x="7006406" y="3851444"/>
              <a:chExt cx="4205324" cy="2304097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" name="Oval 8"/>
                  <p:cNvSpPr/>
                  <p:nvPr/>
                </p:nvSpPr>
                <p:spPr>
                  <a:xfrm>
                    <a:off x="7251043" y="3867453"/>
                    <a:ext cx="560717" cy="534838"/>
                  </a:xfrm>
                  <a:prstGeom prst="ellipse">
                    <a:avLst/>
                  </a:prstGeom>
                  <a:ln>
                    <a:noFill/>
                  </a:ln>
                </p:spPr>
                <p:style>
                  <a:lnRef idx="0">
                    <a:srgbClr val="787070"/>
                  </a:lnRef>
                  <a:fillRef idx="1">
                    <a:schemeClr val="accent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>
                      <a:lnSpc>
                        <a:spcPct val="100000"/>
                      </a:lnSpc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9" name="Oval 8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251043" y="3867453"/>
                    <a:ext cx="560717" cy="534838"/>
                  </a:xfrm>
                  <a:prstGeom prst="ellipse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Oval 9"/>
                  <p:cNvSpPr/>
                  <p:nvPr/>
                </p:nvSpPr>
                <p:spPr>
                  <a:xfrm>
                    <a:off x="7251042" y="4549510"/>
                    <a:ext cx="560717" cy="534838"/>
                  </a:xfrm>
                  <a:prstGeom prst="ellipse">
                    <a:avLst/>
                  </a:prstGeom>
                  <a:ln>
                    <a:noFill/>
                  </a:ln>
                </p:spPr>
                <p:style>
                  <a:lnRef idx="0">
                    <a:srgbClr val="787070"/>
                  </a:lnRef>
                  <a:fillRef idx="1">
                    <a:schemeClr val="accent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>
                      <a:lnSpc>
                        <a:spcPct val="100000"/>
                      </a:lnSpc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10" name="Oval 9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251042" y="4549510"/>
                    <a:ext cx="560717" cy="534838"/>
                  </a:xfrm>
                  <a:prstGeom prst="ellipse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1" name="Straight Arrow Connector 10"/>
              <p:cNvCxnSpPr>
                <a:stCxn id="24" idx="6"/>
                <a:endCxn id="17" idx="2"/>
              </p:cNvCxnSpPr>
              <p:nvPr/>
            </p:nvCxnSpPr>
            <p:spPr>
              <a:xfrm flipV="1">
                <a:off x="7811758" y="4816929"/>
                <a:ext cx="978126" cy="697779"/>
              </a:xfrm>
              <a:prstGeom prst="straightConnector1">
                <a:avLst/>
              </a:prstGeom>
              <a:ln w="28575" cap="sq">
                <a:solidFill>
                  <a:srgbClr val="D71E28"/>
                </a:solidFill>
                <a:tailEnd type="triangle"/>
              </a:ln>
            </p:spPr>
            <p:style>
              <a:lnRef idx="1">
                <a:srgbClr val="787070"/>
              </a:lnRef>
              <a:fillRef idx="0">
                <a:schemeClr val="accent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TextBox 11"/>
                  <p:cNvSpPr txBox="1"/>
                  <p:nvPr/>
                </p:nvSpPr>
                <p:spPr>
                  <a:xfrm rot="2002039">
                    <a:off x="7884062" y="4184585"/>
                    <a:ext cx="833517" cy="277476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noAutofit/>
                  </a:bodyPr>
                  <a:lstStyle/>
                  <a:p>
                    <a:pPr>
                      <a:lnSpc>
                        <a:spcPct val="100000"/>
                      </a:lnSpc>
                      <a:spcBef>
                        <a:spcPts val="1200"/>
                      </a:spcBef>
                      <a:buSzPct val="100000"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1600" b="0" dirty="0"/>
                  </a:p>
                </p:txBody>
              </p:sp>
            </mc:Choice>
            <mc:Fallback xmlns="">
              <p:sp>
                <p:nvSpPr>
                  <p:cNvPr id="12" name="TextBox 1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2002039">
                    <a:off x="7884062" y="4184585"/>
                    <a:ext cx="833517" cy="277476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3" name="TextBox 12"/>
              <p:cNvSpPr txBox="1"/>
              <p:nvPr/>
            </p:nvSpPr>
            <p:spPr>
              <a:xfrm>
                <a:off x="7006406" y="5873438"/>
                <a:ext cx="1049986" cy="28210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ctr">
                  <a:lnSpc>
                    <a:spcPct val="100000"/>
                  </a:lnSpc>
                  <a:spcBef>
                    <a:spcPts val="1200"/>
                  </a:spcBef>
                  <a:buSzPct val="100000"/>
                </a:pPr>
                <a:r>
                  <a:rPr lang="en-US" sz="1600" dirty="0"/>
                  <a:t>Input layer</a:t>
                </a:r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8416235" y="5256630"/>
                <a:ext cx="1341380" cy="31846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ctr">
                  <a:lnSpc>
                    <a:spcPct val="100000"/>
                  </a:lnSpc>
                  <a:spcBef>
                    <a:spcPts val="1200"/>
                  </a:spcBef>
                  <a:buSzPct val="100000"/>
                </a:pPr>
                <a:r>
                  <a:rPr lang="en-US" sz="1600" dirty="0"/>
                  <a:t>Neuron (hidden layer)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Oval 14"/>
                  <p:cNvSpPr/>
                  <p:nvPr/>
                </p:nvSpPr>
                <p:spPr>
                  <a:xfrm>
                    <a:off x="10235380" y="4570298"/>
                    <a:ext cx="560717" cy="534838"/>
                  </a:xfrm>
                  <a:prstGeom prst="ellipse">
                    <a:avLst/>
                  </a:prstGeom>
                  <a:solidFill>
                    <a:schemeClr val="accent2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0">
                    <a:srgbClr val="787070"/>
                  </a:lnRef>
                  <a:fillRef idx="1">
                    <a:schemeClr val="accent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>
                      <a:lnSpc>
                        <a:spcPct val="100000"/>
                      </a:lnSpc>
                    </a:pPr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15" name="Oval 14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235380" y="4570298"/>
                    <a:ext cx="560717" cy="534838"/>
                  </a:xfrm>
                  <a:prstGeom prst="ellipse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6" name="TextBox 15"/>
              <p:cNvSpPr txBox="1"/>
              <p:nvPr/>
            </p:nvSpPr>
            <p:spPr>
              <a:xfrm>
                <a:off x="9870350" y="5247289"/>
                <a:ext cx="1341380" cy="31846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ctr">
                  <a:lnSpc>
                    <a:spcPct val="100000"/>
                  </a:lnSpc>
                  <a:spcBef>
                    <a:spcPts val="1200"/>
                  </a:spcBef>
                  <a:buSzPct val="100000"/>
                </a:pPr>
                <a:r>
                  <a:rPr lang="en-US" sz="1600" dirty="0"/>
                  <a:t>Output layer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Oval 16"/>
                  <p:cNvSpPr/>
                  <p:nvPr/>
                </p:nvSpPr>
                <p:spPr>
                  <a:xfrm>
                    <a:off x="8789884" y="4549510"/>
                    <a:ext cx="560717" cy="534838"/>
                  </a:xfrm>
                  <a:prstGeom prst="ellipse">
                    <a:avLst/>
                  </a:prstGeom>
                  <a:solidFill>
                    <a:srgbClr val="FF755E"/>
                  </a:solidFill>
                  <a:ln>
                    <a:noFill/>
                  </a:ln>
                </p:spPr>
                <p:style>
                  <a:lnRef idx="0">
                    <a:srgbClr val="787070"/>
                  </a:lnRef>
                  <a:fillRef idx="1">
                    <a:schemeClr val="accent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>
                      <a:lnSpc>
                        <a:spcPct val="100000"/>
                      </a:lnSpc>
                    </a:pPr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17" name="Oval 16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789884" y="4549510"/>
                    <a:ext cx="560717" cy="534838"/>
                  </a:xfrm>
                  <a:prstGeom prst="ellipse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Oval 17"/>
                  <p:cNvSpPr/>
                  <p:nvPr/>
                </p:nvSpPr>
                <p:spPr>
                  <a:xfrm>
                    <a:off x="8789883" y="3851444"/>
                    <a:ext cx="560717" cy="534838"/>
                  </a:xfrm>
                  <a:prstGeom prst="ellipse">
                    <a:avLst/>
                  </a:prstGeom>
                  <a:solidFill>
                    <a:srgbClr val="FF755E"/>
                  </a:solidFill>
                  <a:ln>
                    <a:noFill/>
                  </a:ln>
                </p:spPr>
                <p:style>
                  <a:lnRef idx="0">
                    <a:srgbClr val="787070"/>
                  </a:lnRef>
                  <a:fillRef idx="1">
                    <a:schemeClr val="accent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>
                      <a:lnSpc>
                        <a:spcPct val="100000"/>
                      </a:lnSpc>
                    </a:pPr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18" name="Oval 17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789883" y="3851444"/>
                    <a:ext cx="560717" cy="534838"/>
                  </a:xfrm>
                  <a:prstGeom prst="ellipse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9" name="Straight Arrow Connector 18"/>
              <p:cNvCxnSpPr>
                <a:stCxn id="10" idx="6"/>
                <a:endCxn id="17" idx="2"/>
              </p:cNvCxnSpPr>
              <p:nvPr/>
            </p:nvCxnSpPr>
            <p:spPr>
              <a:xfrm>
                <a:off x="7811759" y="4816929"/>
                <a:ext cx="978125" cy="0"/>
              </a:xfrm>
              <a:prstGeom prst="straightConnector1">
                <a:avLst/>
              </a:prstGeom>
              <a:ln w="28575" cap="sq">
                <a:solidFill>
                  <a:srgbClr val="D71E28"/>
                </a:solidFill>
                <a:tailEnd type="triangle"/>
              </a:ln>
            </p:spPr>
            <p:style>
              <a:lnRef idx="1">
                <a:srgbClr val="787070"/>
              </a:lnRef>
              <a:fillRef idx="0">
                <a:schemeClr val="accent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20" name="Straight Arrow Connector 19"/>
              <p:cNvCxnSpPr>
                <a:stCxn id="9" idx="6"/>
                <a:endCxn id="17" idx="2"/>
              </p:cNvCxnSpPr>
              <p:nvPr/>
            </p:nvCxnSpPr>
            <p:spPr>
              <a:xfrm>
                <a:off x="7811760" y="4134872"/>
                <a:ext cx="978124" cy="682057"/>
              </a:xfrm>
              <a:prstGeom prst="straightConnector1">
                <a:avLst/>
              </a:prstGeom>
              <a:ln w="28575" cap="sq">
                <a:solidFill>
                  <a:srgbClr val="D71E28"/>
                </a:solidFill>
                <a:tailEnd type="triangle"/>
              </a:ln>
            </p:spPr>
            <p:style>
              <a:lnRef idx="1">
                <a:srgbClr val="787070"/>
              </a:lnRef>
              <a:fillRef idx="0">
                <a:schemeClr val="accent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21" name="Straight Arrow Connector 20"/>
              <p:cNvCxnSpPr>
                <a:stCxn id="18" idx="6"/>
                <a:endCxn id="15" idx="2"/>
              </p:cNvCxnSpPr>
              <p:nvPr/>
            </p:nvCxnSpPr>
            <p:spPr>
              <a:xfrm>
                <a:off x="9350600" y="4118863"/>
                <a:ext cx="884780" cy="718854"/>
              </a:xfrm>
              <a:prstGeom prst="straightConnector1">
                <a:avLst/>
              </a:prstGeom>
              <a:ln w="28575" cap="sq">
                <a:solidFill>
                  <a:srgbClr val="D71E28"/>
                </a:solidFill>
                <a:tailEnd type="triangle"/>
              </a:ln>
            </p:spPr>
            <p:style>
              <a:lnRef idx="1">
                <a:srgbClr val="787070"/>
              </a:lnRef>
              <a:fillRef idx="0">
                <a:schemeClr val="accent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22" name="Straight Arrow Connector 21"/>
              <p:cNvCxnSpPr>
                <a:stCxn id="17" idx="6"/>
                <a:endCxn id="15" idx="2"/>
              </p:cNvCxnSpPr>
              <p:nvPr/>
            </p:nvCxnSpPr>
            <p:spPr>
              <a:xfrm>
                <a:off x="9350601" y="4816929"/>
                <a:ext cx="884779" cy="20788"/>
              </a:xfrm>
              <a:prstGeom prst="straightConnector1">
                <a:avLst/>
              </a:prstGeom>
              <a:ln w="28575" cap="sq">
                <a:solidFill>
                  <a:srgbClr val="D71E28"/>
                </a:solidFill>
                <a:tailEnd type="triangle"/>
              </a:ln>
            </p:spPr>
            <p:style>
              <a:lnRef idx="1">
                <a:srgbClr val="787070"/>
              </a:lnRef>
              <a:fillRef idx="0">
                <a:schemeClr val="accent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" name="TextBox 22"/>
                  <p:cNvSpPr txBox="1"/>
                  <p:nvPr/>
                </p:nvSpPr>
                <p:spPr>
                  <a:xfrm>
                    <a:off x="9251130" y="4541476"/>
                    <a:ext cx="833517" cy="277476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noAutofit/>
                  </a:bodyPr>
                  <a:lstStyle/>
                  <a:p>
                    <a:pPr>
                      <a:lnSpc>
                        <a:spcPct val="100000"/>
                      </a:lnSpc>
                      <a:spcBef>
                        <a:spcPts val="1200"/>
                      </a:spcBef>
                      <a:buSzPct val="100000"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600" b="0" dirty="0"/>
                  </a:p>
                </p:txBody>
              </p:sp>
            </mc:Choice>
            <mc:Fallback xmlns="">
              <p:sp>
                <p:nvSpPr>
                  <p:cNvPr id="23" name="TextBox 2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251130" y="4541476"/>
                    <a:ext cx="833517" cy="277476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b="-1521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Oval 23"/>
                  <p:cNvSpPr/>
                  <p:nvPr/>
                </p:nvSpPr>
                <p:spPr>
                  <a:xfrm>
                    <a:off x="7251041" y="5247289"/>
                    <a:ext cx="560717" cy="534838"/>
                  </a:xfrm>
                  <a:prstGeom prst="ellipse">
                    <a:avLst/>
                  </a:prstGeom>
                  <a:ln>
                    <a:noFill/>
                  </a:ln>
                </p:spPr>
                <p:style>
                  <a:lnRef idx="0">
                    <a:srgbClr val="787070"/>
                  </a:lnRef>
                  <a:fillRef idx="1">
                    <a:schemeClr val="accent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>
                      <a:lnSpc>
                        <a:spcPct val="100000"/>
                      </a:lnSpc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24" name="Oval 23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251041" y="5247289"/>
                    <a:ext cx="560717" cy="534838"/>
                  </a:xfrm>
                  <a:prstGeom prst="ellipse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TextBox 24"/>
                  <p:cNvSpPr txBox="1"/>
                  <p:nvPr/>
                </p:nvSpPr>
                <p:spPr>
                  <a:xfrm>
                    <a:off x="7712288" y="4541476"/>
                    <a:ext cx="833517" cy="277476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noAutofit/>
                  </a:bodyPr>
                  <a:lstStyle/>
                  <a:p>
                    <a:pPr>
                      <a:lnSpc>
                        <a:spcPct val="100000"/>
                      </a:lnSpc>
                      <a:spcBef>
                        <a:spcPts val="1200"/>
                      </a:spcBef>
                      <a:buSzPct val="100000"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1600" b="0" dirty="0"/>
                  </a:p>
                </p:txBody>
              </p:sp>
            </mc:Choice>
            <mc:Fallback xmlns="">
              <p:sp>
                <p:nvSpPr>
                  <p:cNvPr id="25" name="TextBox 2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12288" y="4541476"/>
                    <a:ext cx="833517" cy="277476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" name="TextBox 25"/>
                  <p:cNvSpPr txBox="1"/>
                  <p:nvPr/>
                </p:nvSpPr>
                <p:spPr>
                  <a:xfrm rot="19417769">
                    <a:off x="7732266" y="4961619"/>
                    <a:ext cx="833517" cy="277476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noAutofit/>
                  </a:bodyPr>
                  <a:lstStyle/>
                  <a:p>
                    <a:pPr>
                      <a:lnSpc>
                        <a:spcPct val="100000"/>
                      </a:lnSpc>
                      <a:spcBef>
                        <a:spcPts val="1200"/>
                      </a:spcBef>
                      <a:buSzPct val="100000"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sz="1600" b="0" dirty="0"/>
                  </a:p>
                </p:txBody>
              </p:sp>
            </mc:Choice>
            <mc:Fallback xmlns="">
              <p:sp>
                <p:nvSpPr>
                  <p:cNvPr id="26" name="TextBox 2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9417769">
                    <a:off x="7732266" y="4961619"/>
                    <a:ext cx="833517" cy="277476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8" name="Rectangle 7"/>
            <p:cNvSpPr/>
            <p:nvPr/>
          </p:nvSpPr>
          <p:spPr>
            <a:xfrm>
              <a:off x="6439711" y="3229583"/>
              <a:ext cx="5184842" cy="2939444"/>
            </a:xfrm>
            <a:prstGeom prst="rect">
              <a:avLst/>
            </a:prstGeom>
            <a:noFill/>
            <a:ln w="28575">
              <a:solidFill>
                <a:srgbClr val="D71E28"/>
              </a:solidFill>
            </a:ln>
          </p:spPr>
          <p:style>
            <a:lnRef idx="0">
              <a:srgbClr val="787070"/>
            </a:lnRef>
            <a:fillRef idx="1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US" sz="1600"/>
            </a:p>
          </p:txBody>
        </p:sp>
      </p:grpSp>
    </p:spTree>
    <p:extLst>
      <p:ext uri="{BB962C8B-B14F-4D97-AF65-F5344CB8AC3E}">
        <p14:creationId xmlns:p14="http://schemas.microsoft.com/office/powerpoint/2010/main" val="2168221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Perceptrons</a:t>
            </a:r>
            <a:br>
              <a:rPr lang="en-US" dirty="0"/>
            </a:br>
            <a:r>
              <a:rPr lang="en-US" sz="2000" dirty="0"/>
              <a:t>Networks with a Single Hidden Layer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Using a set of neurons, or “hidden units,” between the input and output allows the network to represent more complex functions of the input</a:t>
            </a:r>
          </a:p>
          <a:p>
            <a:r>
              <a:rPr lang="en-US" dirty="0"/>
              <a:t>Each neuron in the hidden layer has different weights, and so processes the input</a:t>
            </a:r>
          </a:p>
          <a:p>
            <a:r>
              <a:rPr lang="en-US" dirty="0"/>
              <a:t>Fancy math term: </a:t>
            </a:r>
            <a:r>
              <a:rPr lang="en-US" b="1" dirty="0"/>
              <a:t>“Universal Approximation Theorem”</a:t>
            </a:r>
            <a:endParaRPr lang="en-US" dirty="0"/>
          </a:p>
          <a:p>
            <a:pPr lvl="1"/>
            <a:r>
              <a:rPr lang="en-US" dirty="0"/>
              <a:t>With a wide enough hidden layer and a squashing activation function, a neural network can approximate any well-behaved relationships arbitrarily well.</a:t>
            </a:r>
          </a:p>
          <a:p>
            <a:r>
              <a:rPr lang="en-US" dirty="0"/>
              <a:t>The catch: </a:t>
            </a:r>
            <a:r>
              <a:rPr lang="en-US" b="1" dirty="0"/>
              <a:t>potential overfitting and computational issues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27</a:t>
            </a:fld>
            <a:endParaRPr lang="en-US"/>
          </a:p>
        </p:txBody>
      </p:sp>
      <p:grpSp>
        <p:nvGrpSpPr>
          <p:cNvPr id="69" name="Group 68"/>
          <p:cNvGrpSpPr/>
          <p:nvPr/>
        </p:nvGrpSpPr>
        <p:grpSpPr>
          <a:xfrm>
            <a:off x="6464804" y="3301582"/>
            <a:ext cx="4252873" cy="3327818"/>
            <a:chOff x="6095153" y="3301582"/>
            <a:chExt cx="4252873" cy="3327818"/>
          </a:xfrm>
        </p:grpSpPr>
        <p:grpSp>
          <p:nvGrpSpPr>
            <p:cNvPr id="35" name="Group 34"/>
            <p:cNvGrpSpPr/>
            <p:nvPr/>
          </p:nvGrpSpPr>
          <p:grpSpPr>
            <a:xfrm>
              <a:off x="6095153" y="3301582"/>
              <a:ext cx="4252873" cy="3327818"/>
              <a:chOff x="6095153" y="3301582"/>
              <a:chExt cx="4252873" cy="3327818"/>
            </a:xfrm>
          </p:grpSpPr>
          <p:grpSp>
            <p:nvGrpSpPr>
              <p:cNvPr id="27" name="Group 26"/>
              <p:cNvGrpSpPr/>
              <p:nvPr/>
            </p:nvGrpSpPr>
            <p:grpSpPr>
              <a:xfrm>
                <a:off x="6095153" y="3301582"/>
                <a:ext cx="4252873" cy="3327818"/>
                <a:chOff x="7386611" y="790478"/>
                <a:chExt cx="4252873" cy="3327818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" name="Oval 4"/>
                    <p:cNvSpPr/>
                    <p:nvPr/>
                  </p:nvSpPr>
                  <p:spPr>
                    <a:xfrm>
                      <a:off x="7599087" y="1180744"/>
                      <a:ext cx="560717" cy="534838"/>
                    </a:xfrm>
                    <a:prstGeom prst="ellipse">
                      <a:avLst/>
                    </a:prstGeom>
                    <a:ln>
                      <a:noFill/>
                    </a:ln>
                  </p:spPr>
                  <p:style>
                    <a:lnRef idx="0">
                      <a:srgbClr val="787070"/>
                    </a:lnRef>
                    <a:fillRef idx="1">
                      <a:schemeClr val="accent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1600" dirty="0"/>
                    </a:p>
                  </p:txBody>
                </p:sp>
              </mc:Choice>
              <mc:Fallback xmlns="">
                <p:sp>
                  <p:nvSpPr>
                    <p:cNvPr id="5" name="Oval 4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599087" y="1180744"/>
                      <a:ext cx="560717" cy="534838"/>
                    </a:xfrm>
                    <a:prstGeom prst="ellipse">
                      <a:avLst/>
                    </a:prstGeom>
                    <a:blipFill>
                      <a:blip r:embed="rId3"/>
                      <a:stretch>
                        <a:fillRect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" name="Oval 5"/>
                    <p:cNvSpPr/>
                    <p:nvPr/>
                  </p:nvSpPr>
                  <p:spPr>
                    <a:xfrm>
                      <a:off x="7599086" y="1862801"/>
                      <a:ext cx="560717" cy="534838"/>
                    </a:xfrm>
                    <a:prstGeom prst="ellipse">
                      <a:avLst/>
                    </a:prstGeom>
                    <a:ln>
                      <a:noFill/>
                    </a:ln>
                  </p:spPr>
                  <p:style>
                    <a:lnRef idx="0">
                      <a:srgbClr val="787070"/>
                    </a:lnRef>
                    <a:fillRef idx="1">
                      <a:schemeClr val="accent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1600" dirty="0"/>
                    </a:p>
                  </p:txBody>
                </p:sp>
              </mc:Choice>
              <mc:Fallback xmlns="">
                <p:sp>
                  <p:nvSpPr>
                    <p:cNvPr id="6" name="Oval 5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599086" y="1862801"/>
                      <a:ext cx="560717" cy="534838"/>
                    </a:xfrm>
                    <a:prstGeom prst="ellipse">
                      <a:avLst/>
                    </a:prstGeom>
                    <a:blipFill>
                      <a:blip r:embed="rId4"/>
                      <a:stretch>
                        <a:fillRect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7" name="Oval 6"/>
                <p:cNvSpPr/>
                <p:nvPr/>
              </p:nvSpPr>
              <p:spPr>
                <a:xfrm>
                  <a:off x="9250136" y="2285261"/>
                  <a:ext cx="560717" cy="534838"/>
                </a:xfrm>
                <a:prstGeom prst="ellipse">
                  <a:avLst/>
                </a:prstGeom>
                <a:solidFill>
                  <a:srgbClr val="FF755E"/>
                </a:solidFill>
                <a:ln>
                  <a:noFill/>
                </a:ln>
              </p:spPr>
              <p:style>
                <a:lnRef idx="0">
                  <a:srgbClr val="787070"/>
                </a:lnRef>
                <a:fillRef idx="1">
                  <a:schemeClr val="accent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lnSpc>
                      <a:spcPct val="100000"/>
                    </a:lnSpc>
                  </a:pPr>
                  <a:endParaRPr lang="en-US" sz="1600" dirty="0"/>
                </a:p>
              </p:txBody>
            </p:sp>
            <p:cxnSp>
              <p:nvCxnSpPr>
                <p:cNvPr id="8" name="Straight Arrow Connector 7"/>
                <p:cNvCxnSpPr>
                  <a:stCxn id="5" idx="6"/>
                  <a:endCxn id="7" idx="2"/>
                </p:cNvCxnSpPr>
                <p:nvPr/>
              </p:nvCxnSpPr>
              <p:spPr>
                <a:xfrm>
                  <a:off x="8159804" y="1448163"/>
                  <a:ext cx="1090332" cy="1104517"/>
                </a:xfrm>
                <a:prstGeom prst="straightConnector1">
                  <a:avLst/>
                </a:prstGeom>
                <a:ln w="28575" cap="sq">
                  <a:solidFill>
                    <a:srgbClr val="D71E28"/>
                  </a:solidFill>
                  <a:tailEnd type="triangle"/>
                </a:ln>
              </p:spPr>
              <p:style>
                <a:lnRef idx="1">
                  <a:srgbClr val="787070"/>
                </a:lnRef>
                <a:fillRef idx="0">
                  <a:schemeClr val="accent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</p:cxnSp>
            <p:cxnSp>
              <p:nvCxnSpPr>
                <p:cNvPr id="9" name="Straight Arrow Connector 8"/>
                <p:cNvCxnSpPr>
                  <a:stCxn id="6" idx="6"/>
                  <a:endCxn id="7" idx="2"/>
                </p:cNvCxnSpPr>
                <p:nvPr/>
              </p:nvCxnSpPr>
              <p:spPr>
                <a:xfrm>
                  <a:off x="8159803" y="2130220"/>
                  <a:ext cx="1090333" cy="422460"/>
                </a:xfrm>
                <a:prstGeom prst="straightConnector1">
                  <a:avLst/>
                </a:prstGeom>
                <a:ln w="28575" cap="sq">
                  <a:solidFill>
                    <a:srgbClr val="D71E28"/>
                  </a:solidFill>
                  <a:tailEnd type="triangle"/>
                </a:ln>
              </p:spPr>
              <p:style>
                <a:lnRef idx="1">
                  <a:srgbClr val="787070"/>
                </a:lnRef>
                <a:fillRef idx="0">
                  <a:schemeClr val="accent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</p:cxnSp>
            <p:sp>
              <p:nvSpPr>
                <p:cNvPr id="11" name="TextBox 10"/>
                <p:cNvSpPr txBox="1"/>
                <p:nvPr/>
              </p:nvSpPr>
              <p:spPr>
                <a:xfrm>
                  <a:off x="7386611" y="3323528"/>
                  <a:ext cx="1049986" cy="28210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spcBef>
                      <a:spcPts val="1200"/>
                    </a:spcBef>
                    <a:buSzPct val="100000"/>
                  </a:pPr>
                  <a:r>
                    <a:rPr lang="en-US" sz="1600" dirty="0"/>
                    <a:t>Input layer</a:t>
                  </a:r>
                </a:p>
              </p:txBody>
            </p:sp>
            <p:sp>
              <p:nvSpPr>
                <p:cNvPr id="12" name="TextBox 11"/>
                <p:cNvSpPr txBox="1"/>
                <p:nvPr/>
              </p:nvSpPr>
              <p:spPr>
                <a:xfrm>
                  <a:off x="8858557" y="3799831"/>
                  <a:ext cx="1341380" cy="31846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spcBef>
                      <a:spcPts val="1200"/>
                    </a:spcBef>
                    <a:buSzPct val="100000"/>
                  </a:pPr>
                  <a:r>
                    <a:rPr lang="en-US" sz="1600" dirty="0"/>
                    <a:t>Hidden layer</a:t>
                  </a: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3" name="Oval 12"/>
                    <p:cNvSpPr/>
                    <p:nvPr/>
                  </p:nvSpPr>
                  <p:spPr>
                    <a:xfrm>
                      <a:off x="10688435" y="1926068"/>
                      <a:ext cx="560717" cy="534838"/>
                    </a:xfrm>
                    <a:prstGeom prst="ellipse">
                      <a:avLst/>
                    </a:prstGeom>
                    <a:solidFill>
                      <a:schemeClr val="accent2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0">
                      <a:srgbClr val="787070"/>
                    </a:lnRef>
                    <a:fillRef idx="1">
                      <a:schemeClr val="accent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oMath>
                        </m:oMathPara>
                      </a14:m>
                      <a:endParaRPr lang="en-US" sz="1600" dirty="0"/>
                    </a:p>
                  </p:txBody>
                </p:sp>
              </mc:Choice>
              <mc:Fallback xmlns="">
                <p:sp>
                  <p:nvSpPr>
                    <p:cNvPr id="13" name="Oval 12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0688435" y="1926068"/>
                      <a:ext cx="560717" cy="534838"/>
                    </a:xfrm>
                    <a:prstGeom prst="ellipse">
                      <a:avLst/>
                    </a:prstGeom>
                    <a:blipFill>
                      <a:blip r:embed="rId5"/>
                      <a:stretch>
                        <a:fillRect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14" name="Straight Arrow Connector 13"/>
                <p:cNvCxnSpPr>
                  <a:stCxn id="7" idx="6"/>
                  <a:endCxn id="13" idx="2"/>
                </p:cNvCxnSpPr>
                <p:nvPr/>
              </p:nvCxnSpPr>
              <p:spPr>
                <a:xfrm flipV="1">
                  <a:off x="9810853" y="2193487"/>
                  <a:ext cx="877582" cy="359193"/>
                </a:xfrm>
                <a:prstGeom prst="straightConnector1">
                  <a:avLst/>
                </a:prstGeom>
                <a:ln w="28575" cap="sq">
                  <a:solidFill>
                    <a:srgbClr val="D71E28"/>
                  </a:solidFill>
                  <a:tailEnd type="triangle"/>
                </a:ln>
              </p:spPr>
              <p:style>
                <a:lnRef idx="1">
                  <a:srgbClr val="787070"/>
                </a:lnRef>
                <a:fillRef idx="0">
                  <a:schemeClr val="accent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</p:cxnSp>
            <p:sp>
              <p:nvSpPr>
                <p:cNvPr id="15" name="TextBox 14"/>
                <p:cNvSpPr txBox="1"/>
                <p:nvPr/>
              </p:nvSpPr>
              <p:spPr>
                <a:xfrm>
                  <a:off x="10298104" y="3286843"/>
                  <a:ext cx="1341380" cy="31846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spcBef>
                      <a:spcPts val="1200"/>
                    </a:spcBef>
                    <a:buSzPct val="100000"/>
                  </a:pPr>
                  <a:r>
                    <a:rPr lang="en-US" sz="1600" dirty="0"/>
                    <a:t>Output layer</a:t>
                  </a:r>
                </a:p>
              </p:txBody>
            </p:sp>
            <p:sp>
              <p:nvSpPr>
                <p:cNvPr id="16" name="Oval 15"/>
                <p:cNvSpPr/>
                <p:nvPr/>
              </p:nvSpPr>
              <p:spPr>
                <a:xfrm>
                  <a:off x="9248889" y="1584949"/>
                  <a:ext cx="560717" cy="534838"/>
                </a:xfrm>
                <a:prstGeom prst="ellipse">
                  <a:avLst/>
                </a:prstGeom>
                <a:solidFill>
                  <a:srgbClr val="FF755E"/>
                </a:solidFill>
                <a:ln>
                  <a:noFill/>
                </a:ln>
              </p:spPr>
              <p:style>
                <a:lnRef idx="0">
                  <a:srgbClr val="787070"/>
                </a:lnRef>
                <a:fillRef idx="1">
                  <a:schemeClr val="accent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lnSpc>
                      <a:spcPct val="100000"/>
                    </a:lnSpc>
                  </a:pPr>
                  <a:endParaRPr lang="en-US" sz="1600" dirty="0"/>
                </a:p>
              </p:txBody>
            </p:sp>
            <p:sp>
              <p:nvSpPr>
                <p:cNvPr id="17" name="Oval 16"/>
                <p:cNvSpPr/>
                <p:nvPr/>
              </p:nvSpPr>
              <p:spPr>
                <a:xfrm>
                  <a:off x="9280175" y="3084985"/>
                  <a:ext cx="560717" cy="534838"/>
                </a:xfrm>
                <a:prstGeom prst="ellipse">
                  <a:avLst/>
                </a:prstGeom>
                <a:solidFill>
                  <a:srgbClr val="FF755E"/>
                </a:solidFill>
                <a:ln>
                  <a:noFill/>
                </a:ln>
              </p:spPr>
              <p:style>
                <a:lnRef idx="0">
                  <a:srgbClr val="787070"/>
                </a:lnRef>
                <a:fillRef idx="1">
                  <a:schemeClr val="accent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lnSpc>
                      <a:spcPct val="100000"/>
                    </a:lnSpc>
                  </a:pPr>
                  <a:endParaRPr lang="en-US" sz="1600" dirty="0"/>
                </a:p>
              </p:txBody>
            </p:sp>
            <p:sp>
              <p:nvSpPr>
                <p:cNvPr id="18" name="Oval 17"/>
                <p:cNvSpPr/>
                <p:nvPr/>
              </p:nvSpPr>
              <p:spPr>
                <a:xfrm>
                  <a:off x="9248888" y="790478"/>
                  <a:ext cx="560717" cy="534838"/>
                </a:xfrm>
                <a:prstGeom prst="ellipse">
                  <a:avLst/>
                </a:prstGeom>
                <a:solidFill>
                  <a:srgbClr val="FF755E"/>
                </a:solidFill>
                <a:ln>
                  <a:noFill/>
                </a:ln>
              </p:spPr>
              <p:style>
                <a:lnRef idx="0">
                  <a:srgbClr val="787070"/>
                </a:lnRef>
                <a:fillRef idx="1">
                  <a:schemeClr val="accent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lnSpc>
                      <a:spcPct val="100000"/>
                    </a:lnSpc>
                  </a:pPr>
                  <a:endParaRPr lang="en-US" sz="1600" dirty="0"/>
                </a:p>
              </p:txBody>
            </p:sp>
            <p:cxnSp>
              <p:nvCxnSpPr>
                <p:cNvPr id="19" name="Straight Arrow Connector 18"/>
                <p:cNvCxnSpPr>
                  <a:stCxn id="6" idx="6"/>
                  <a:endCxn id="17" idx="2"/>
                </p:cNvCxnSpPr>
                <p:nvPr/>
              </p:nvCxnSpPr>
              <p:spPr>
                <a:xfrm>
                  <a:off x="8159803" y="2130220"/>
                  <a:ext cx="1120372" cy="1222184"/>
                </a:xfrm>
                <a:prstGeom prst="straightConnector1">
                  <a:avLst/>
                </a:prstGeom>
                <a:ln w="28575" cap="sq">
                  <a:solidFill>
                    <a:srgbClr val="D71E28"/>
                  </a:solidFill>
                  <a:tailEnd type="triangle"/>
                </a:ln>
              </p:spPr>
              <p:style>
                <a:lnRef idx="1">
                  <a:srgbClr val="787070"/>
                </a:lnRef>
                <a:fillRef idx="0">
                  <a:schemeClr val="accent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</p:cxnSp>
            <p:cxnSp>
              <p:nvCxnSpPr>
                <p:cNvPr id="20" name="Straight Arrow Connector 19"/>
                <p:cNvCxnSpPr>
                  <a:stCxn id="6" idx="6"/>
                  <a:endCxn id="16" idx="2"/>
                </p:cNvCxnSpPr>
                <p:nvPr/>
              </p:nvCxnSpPr>
              <p:spPr>
                <a:xfrm flipV="1">
                  <a:off x="8159803" y="1852368"/>
                  <a:ext cx="1089086" cy="277852"/>
                </a:xfrm>
                <a:prstGeom prst="straightConnector1">
                  <a:avLst/>
                </a:prstGeom>
                <a:ln w="28575" cap="sq">
                  <a:solidFill>
                    <a:srgbClr val="D71E28"/>
                  </a:solidFill>
                  <a:tailEnd type="triangle"/>
                </a:ln>
              </p:spPr>
              <p:style>
                <a:lnRef idx="1">
                  <a:srgbClr val="787070"/>
                </a:lnRef>
                <a:fillRef idx="0">
                  <a:schemeClr val="accent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</p:cxnSp>
            <p:cxnSp>
              <p:nvCxnSpPr>
                <p:cNvPr id="21" name="Straight Arrow Connector 20"/>
                <p:cNvCxnSpPr>
                  <a:stCxn id="5" idx="6"/>
                  <a:endCxn id="17" idx="2"/>
                </p:cNvCxnSpPr>
                <p:nvPr/>
              </p:nvCxnSpPr>
              <p:spPr>
                <a:xfrm>
                  <a:off x="8159804" y="1448163"/>
                  <a:ext cx="1120371" cy="1904241"/>
                </a:xfrm>
                <a:prstGeom prst="straightConnector1">
                  <a:avLst/>
                </a:prstGeom>
                <a:ln w="28575" cap="sq">
                  <a:solidFill>
                    <a:srgbClr val="D71E28"/>
                  </a:solidFill>
                  <a:tailEnd type="triangle"/>
                </a:ln>
              </p:spPr>
              <p:style>
                <a:lnRef idx="1">
                  <a:srgbClr val="787070"/>
                </a:lnRef>
                <a:fillRef idx="0">
                  <a:schemeClr val="accent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</p:cxnSp>
            <p:cxnSp>
              <p:nvCxnSpPr>
                <p:cNvPr id="22" name="Straight Arrow Connector 21"/>
                <p:cNvCxnSpPr>
                  <a:stCxn id="5" idx="6"/>
                  <a:endCxn id="16" idx="2"/>
                </p:cNvCxnSpPr>
                <p:nvPr/>
              </p:nvCxnSpPr>
              <p:spPr>
                <a:xfrm>
                  <a:off x="8159804" y="1448163"/>
                  <a:ext cx="1089085" cy="404205"/>
                </a:xfrm>
                <a:prstGeom prst="straightConnector1">
                  <a:avLst/>
                </a:prstGeom>
                <a:ln w="28575" cap="sq">
                  <a:solidFill>
                    <a:srgbClr val="D71E28"/>
                  </a:solidFill>
                  <a:tailEnd type="triangle"/>
                </a:ln>
              </p:spPr>
              <p:style>
                <a:lnRef idx="1">
                  <a:srgbClr val="787070"/>
                </a:lnRef>
                <a:fillRef idx="0">
                  <a:schemeClr val="accent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</p:cxnSp>
            <p:cxnSp>
              <p:nvCxnSpPr>
                <p:cNvPr id="23" name="Straight Arrow Connector 22"/>
                <p:cNvCxnSpPr>
                  <a:stCxn id="18" idx="6"/>
                  <a:endCxn id="13" idx="2"/>
                </p:cNvCxnSpPr>
                <p:nvPr/>
              </p:nvCxnSpPr>
              <p:spPr>
                <a:xfrm>
                  <a:off x="9809605" y="1057897"/>
                  <a:ext cx="878830" cy="1135590"/>
                </a:xfrm>
                <a:prstGeom prst="straightConnector1">
                  <a:avLst/>
                </a:prstGeom>
                <a:ln w="28575" cap="sq">
                  <a:solidFill>
                    <a:srgbClr val="D71E28"/>
                  </a:solidFill>
                  <a:tailEnd type="triangle"/>
                </a:ln>
              </p:spPr>
              <p:style>
                <a:lnRef idx="1">
                  <a:srgbClr val="787070"/>
                </a:lnRef>
                <a:fillRef idx="0">
                  <a:schemeClr val="accent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</p:cxnSp>
            <p:cxnSp>
              <p:nvCxnSpPr>
                <p:cNvPr id="24" name="Straight Arrow Connector 23"/>
                <p:cNvCxnSpPr>
                  <a:stCxn id="16" idx="6"/>
                  <a:endCxn id="13" idx="2"/>
                </p:cNvCxnSpPr>
                <p:nvPr/>
              </p:nvCxnSpPr>
              <p:spPr>
                <a:xfrm>
                  <a:off x="9809606" y="1852368"/>
                  <a:ext cx="878829" cy="341119"/>
                </a:xfrm>
                <a:prstGeom prst="straightConnector1">
                  <a:avLst/>
                </a:prstGeom>
                <a:ln w="28575" cap="sq">
                  <a:solidFill>
                    <a:srgbClr val="D71E28"/>
                  </a:solidFill>
                  <a:tailEnd type="triangle"/>
                </a:ln>
              </p:spPr>
              <p:style>
                <a:lnRef idx="1">
                  <a:srgbClr val="787070"/>
                </a:lnRef>
                <a:fillRef idx="0">
                  <a:schemeClr val="accent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</p:cxnSp>
            <p:cxnSp>
              <p:nvCxnSpPr>
                <p:cNvPr id="25" name="Straight Arrow Connector 24"/>
                <p:cNvCxnSpPr>
                  <a:stCxn id="17" idx="6"/>
                  <a:endCxn id="13" idx="2"/>
                </p:cNvCxnSpPr>
                <p:nvPr/>
              </p:nvCxnSpPr>
              <p:spPr>
                <a:xfrm flipV="1">
                  <a:off x="9840892" y="2193487"/>
                  <a:ext cx="847543" cy="1158917"/>
                </a:xfrm>
                <a:prstGeom prst="straightConnector1">
                  <a:avLst/>
                </a:prstGeom>
                <a:ln w="28575" cap="sq">
                  <a:solidFill>
                    <a:srgbClr val="D71E28"/>
                  </a:solidFill>
                  <a:tailEnd type="triangle"/>
                </a:ln>
              </p:spPr>
              <p:style>
                <a:lnRef idx="1">
                  <a:srgbClr val="787070"/>
                </a:lnRef>
                <a:fillRef idx="0">
                  <a:schemeClr val="accent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Oval 33"/>
                  <p:cNvSpPr/>
                  <p:nvPr/>
                </p:nvSpPr>
                <p:spPr>
                  <a:xfrm>
                    <a:off x="6307004" y="5061251"/>
                    <a:ext cx="560717" cy="534838"/>
                  </a:xfrm>
                  <a:prstGeom prst="ellipse">
                    <a:avLst/>
                  </a:prstGeom>
                  <a:ln>
                    <a:noFill/>
                  </a:ln>
                </p:spPr>
                <p:style>
                  <a:lnRef idx="0">
                    <a:srgbClr val="787070"/>
                  </a:lnRef>
                  <a:fillRef idx="1">
                    <a:schemeClr val="accent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>
                      <a:lnSpc>
                        <a:spcPct val="100000"/>
                      </a:lnSpc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34" name="Oval 33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07004" y="5061251"/>
                    <a:ext cx="560717" cy="534838"/>
                  </a:xfrm>
                  <a:prstGeom prst="ellipse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42" name="Straight Arrow Connector 41"/>
            <p:cNvCxnSpPr>
              <a:stCxn id="34" idx="6"/>
              <a:endCxn id="18" idx="2"/>
            </p:cNvCxnSpPr>
            <p:nvPr/>
          </p:nvCxnSpPr>
          <p:spPr>
            <a:xfrm flipV="1">
              <a:off x="6867721" y="3569001"/>
              <a:ext cx="1089709" cy="1759669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45" name="Straight Arrow Connector 44"/>
            <p:cNvCxnSpPr>
              <a:stCxn id="34" idx="6"/>
              <a:endCxn id="16" idx="2"/>
            </p:cNvCxnSpPr>
            <p:nvPr/>
          </p:nvCxnSpPr>
          <p:spPr>
            <a:xfrm flipV="1">
              <a:off x="6867721" y="4363472"/>
              <a:ext cx="1089710" cy="965198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48" name="Straight Arrow Connector 47"/>
            <p:cNvCxnSpPr>
              <a:stCxn id="34" idx="6"/>
              <a:endCxn id="7" idx="2"/>
            </p:cNvCxnSpPr>
            <p:nvPr/>
          </p:nvCxnSpPr>
          <p:spPr>
            <a:xfrm flipV="1">
              <a:off x="6867721" y="5063784"/>
              <a:ext cx="1090957" cy="264886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51" name="Straight Arrow Connector 50"/>
            <p:cNvCxnSpPr>
              <a:stCxn id="34" idx="6"/>
              <a:endCxn id="17" idx="2"/>
            </p:cNvCxnSpPr>
            <p:nvPr/>
          </p:nvCxnSpPr>
          <p:spPr>
            <a:xfrm>
              <a:off x="6867721" y="5328670"/>
              <a:ext cx="1120996" cy="534838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54" name="Straight Arrow Connector 53"/>
            <p:cNvCxnSpPr>
              <a:stCxn id="6" idx="6"/>
              <a:endCxn id="18" idx="2"/>
            </p:cNvCxnSpPr>
            <p:nvPr/>
          </p:nvCxnSpPr>
          <p:spPr>
            <a:xfrm flipV="1">
              <a:off x="6868345" y="3569001"/>
              <a:ext cx="1089085" cy="1072323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60" name="Straight Arrow Connector 59"/>
            <p:cNvCxnSpPr>
              <a:stCxn id="5" idx="6"/>
              <a:endCxn id="18" idx="2"/>
            </p:cNvCxnSpPr>
            <p:nvPr/>
          </p:nvCxnSpPr>
          <p:spPr>
            <a:xfrm flipV="1">
              <a:off x="6868346" y="3569001"/>
              <a:ext cx="1089084" cy="390266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2241026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Multilayer Neural Networks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Adding additional layers of hidden units increases the representation power of the ANN without as bad a computational cost</a:t>
            </a:r>
          </a:p>
          <a:p>
            <a:r>
              <a:rPr lang="en-US" dirty="0"/>
              <a:t>From a lot of practical work, deep networks seem less prone to overfitting than wide, shallow networks</a:t>
            </a:r>
          </a:p>
          <a:p>
            <a:pPr lvl="1"/>
            <a:r>
              <a:rPr lang="en-US" dirty="0"/>
              <a:t>(Although, there’s no fancy theorem proving this!)</a:t>
            </a:r>
          </a:p>
          <a:p>
            <a:r>
              <a:rPr lang="en-US" dirty="0"/>
              <a:t>Modern networks may have 10s or 100s of layers</a:t>
            </a:r>
          </a:p>
          <a:p>
            <a:r>
              <a:rPr lang="en-US" dirty="0"/>
              <a:t>Each layer beyond the first hidden layer uses the output of the previous layer as input, instead of the features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28</a:t>
            </a:fld>
            <a:endParaRPr lang="en-US"/>
          </a:p>
        </p:txBody>
      </p:sp>
      <p:grpSp>
        <p:nvGrpSpPr>
          <p:cNvPr id="5" name="Group 4"/>
          <p:cNvGrpSpPr>
            <a:grpSpLocks noChangeAspect="1"/>
          </p:cNvGrpSpPr>
          <p:nvPr/>
        </p:nvGrpSpPr>
        <p:grpSpPr>
          <a:xfrm>
            <a:off x="3651338" y="3657600"/>
            <a:ext cx="4887629" cy="3200400"/>
            <a:chOff x="4014150" y="1562149"/>
            <a:chExt cx="6928342" cy="4536651"/>
          </a:xfrm>
        </p:grpSpPr>
        <p:sp>
          <p:nvSpPr>
            <p:cNvPr id="6" name="Oval 5"/>
            <p:cNvSpPr/>
            <p:nvPr/>
          </p:nvSpPr>
          <p:spPr>
            <a:xfrm>
              <a:off x="4263351" y="2944518"/>
              <a:ext cx="560717" cy="534838"/>
            </a:xfrm>
            <a:prstGeom prst="ellipse">
              <a:avLst/>
            </a:prstGeom>
            <a:ln>
              <a:noFill/>
            </a:ln>
          </p:spPr>
          <p:style>
            <a:lnRef idx="0">
              <a:srgbClr val="787070"/>
            </a:lnRef>
            <a:fillRef idx="1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US" sz="1600" dirty="0"/>
            </a:p>
          </p:txBody>
        </p:sp>
        <p:sp>
          <p:nvSpPr>
            <p:cNvPr id="7" name="Oval 6"/>
            <p:cNvSpPr/>
            <p:nvPr/>
          </p:nvSpPr>
          <p:spPr>
            <a:xfrm>
              <a:off x="4263350" y="3626575"/>
              <a:ext cx="560717" cy="534838"/>
            </a:xfrm>
            <a:prstGeom prst="ellipse">
              <a:avLst/>
            </a:prstGeom>
            <a:ln>
              <a:noFill/>
            </a:ln>
          </p:spPr>
          <p:style>
            <a:lnRef idx="0">
              <a:srgbClr val="787070"/>
            </a:lnRef>
            <a:fillRef idx="1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US" sz="1600" dirty="0"/>
            </a:p>
          </p:txBody>
        </p:sp>
        <p:sp>
          <p:nvSpPr>
            <p:cNvPr id="8" name="Oval 7"/>
            <p:cNvSpPr/>
            <p:nvPr/>
          </p:nvSpPr>
          <p:spPr>
            <a:xfrm>
              <a:off x="5802810" y="3626575"/>
              <a:ext cx="560717" cy="534838"/>
            </a:xfrm>
            <a:prstGeom prst="ellipse">
              <a:avLst/>
            </a:prstGeom>
            <a:solidFill>
              <a:srgbClr val="FF755E"/>
            </a:solidFill>
            <a:ln>
              <a:noFill/>
            </a:ln>
          </p:spPr>
          <p:style>
            <a:lnRef idx="0">
              <a:srgbClr val="787070"/>
            </a:lnRef>
            <a:fillRef idx="1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US" sz="1600" dirty="0"/>
            </a:p>
          </p:txBody>
        </p:sp>
        <p:cxnSp>
          <p:nvCxnSpPr>
            <p:cNvPr id="9" name="Straight Arrow Connector 8"/>
            <p:cNvCxnSpPr>
              <a:stCxn id="6" idx="6"/>
              <a:endCxn id="8" idx="2"/>
            </p:cNvCxnSpPr>
            <p:nvPr/>
          </p:nvCxnSpPr>
          <p:spPr>
            <a:xfrm>
              <a:off x="4824068" y="3211937"/>
              <a:ext cx="978742" cy="682057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0" name="Straight Arrow Connector 9"/>
            <p:cNvCxnSpPr>
              <a:stCxn id="7" idx="6"/>
              <a:endCxn id="8" idx="2"/>
            </p:cNvCxnSpPr>
            <p:nvPr/>
          </p:nvCxnSpPr>
          <p:spPr>
            <a:xfrm>
              <a:off x="4824067" y="3893994"/>
              <a:ext cx="978743" cy="0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sp>
          <p:nvSpPr>
            <p:cNvPr id="11" name="Oval 10"/>
            <p:cNvSpPr/>
            <p:nvPr/>
          </p:nvSpPr>
          <p:spPr>
            <a:xfrm>
              <a:off x="7103074" y="3629108"/>
              <a:ext cx="560717" cy="534838"/>
            </a:xfrm>
            <a:prstGeom prst="ellipse">
              <a:avLst/>
            </a:prstGeom>
            <a:solidFill>
              <a:srgbClr val="FFF1B2"/>
            </a:solidFill>
            <a:ln>
              <a:noFill/>
            </a:ln>
          </p:spPr>
          <p:style>
            <a:lnRef idx="0">
              <a:srgbClr val="787070"/>
            </a:lnRef>
            <a:fillRef idx="1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US" sz="1600" dirty="0"/>
            </a:p>
          </p:txBody>
        </p:sp>
        <p:cxnSp>
          <p:nvCxnSpPr>
            <p:cNvPr id="12" name="Straight Arrow Connector 11"/>
            <p:cNvCxnSpPr>
              <a:stCxn id="8" idx="6"/>
              <a:endCxn id="11" idx="2"/>
            </p:cNvCxnSpPr>
            <p:nvPr/>
          </p:nvCxnSpPr>
          <p:spPr>
            <a:xfrm>
              <a:off x="6363527" y="3893994"/>
              <a:ext cx="739547" cy="2533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sp>
          <p:nvSpPr>
            <p:cNvPr id="13" name="Oval 12"/>
            <p:cNvSpPr/>
            <p:nvPr/>
          </p:nvSpPr>
          <p:spPr>
            <a:xfrm>
              <a:off x="5801563" y="2926263"/>
              <a:ext cx="560717" cy="534838"/>
            </a:xfrm>
            <a:prstGeom prst="ellipse">
              <a:avLst/>
            </a:prstGeom>
            <a:solidFill>
              <a:srgbClr val="FF755E"/>
            </a:solidFill>
            <a:ln>
              <a:noFill/>
            </a:ln>
          </p:spPr>
          <p:style>
            <a:lnRef idx="0">
              <a:srgbClr val="787070"/>
            </a:lnRef>
            <a:fillRef idx="1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US" sz="1600" dirty="0"/>
            </a:p>
          </p:txBody>
        </p:sp>
        <p:sp>
          <p:nvSpPr>
            <p:cNvPr id="14" name="Oval 13"/>
            <p:cNvSpPr/>
            <p:nvPr/>
          </p:nvSpPr>
          <p:spPr>
            <a:xfrm>
              <a:off x="5832849" y="4426299"/>
              <a:ext cx="560717" cy="534838"/>
            </a:xfrm>
            <a:prstGeom prst="ellipse">
              <a:avLst/>
            </a:prstGeom>
            <a:solidFill>
              <a:srgbClr val="FF755E"/>
            </a:solidFill>
            <a:ln>
              <a:noFill/>
            </a:ln>
          </p:spPr>
          <p:style>
            <a:lnRef idx="0">
              <a:srgbClr val="787070"/>
            </a:lnRef>
            <a:fillRef idx="1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US" sz="1600" dirty="0"/>
            </a:p>
          </p:txBody>
        </p:sp>
        <p:sp>
          <p:nvSpPr>
            <p:cNvPr id="15" name="Oval 14"/>
            <p:cNvSpPr/>
            <p:nvPr/>
          </p:nvSpPr>
          <p:spPr>
            <a:xfrm>
              <a:off x="5801562" y="2131792"/>
              <a:ext cx="560717" cy="534838"/>
            </a:xfrm>
            <a:prstGeom prst="ellipse">
              <a:avLst/>
            </a:prstGeom>
            <a:solidFill>
              <a:srgbClr val="FF755E"/>
            </a:solidFill>
            <a:ln>
              <a:noFill/>
            </a:ln>
          </p:spPr>
          <p:style>
            <a:lnRef idx="0">
              <a:srgbClr val="787070"/>
            </a:lnRef>
            <a:fillRef idx="1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US" sz="1600" dirty="0"/>
            </a:p>
          </p:txBody>
        </p:sp>
        <p:cxnSp>
          <p:nvCxnSpPr>
            <p:cNvPr id="16" name="Straight Arrow Connector 15"/>
            <p:cNvCxnSpPr>
              <a:stCxn id="7" idx="6"/>
              <a:endCxn id="14" idx="2"/>
            </p:cNvCxnSpPr>
            <p:nvPr/>
          </p:nvCxnSpPr>
          <p:spPr>
            <a:xfrm>
              <a:off x="4824067" y="3893994"/>
              <a:ext cx="1008782" cy="799724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7" name="Straight Arrow Connector 16"/>
            <p:cNvCxnSpPr>
              <a:stCxn id="7" idx="6"/>
              <a:endCxn id="13" idx="2"/>
            </p:cNvCxnSpPr>
            <p:nvPr/>
          </p:nvCxnSpPr>
          <p:spPr>
            <a:xfrm flipV="1">
              <a:off x="4824067" y="3193682"/>
              <a:ext cx="977496" cy="700312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8" name="Straight Arrow Connector 17"/>
            <p:cNvCxnSpPr>
              <a:stCxn id="6" idx="6"/>
              <a:endCxn id="14" idx="2"/>
            </p:cNvCxnSpPr>
            <p:nvPr/>
          </p:nvCxnSpPr>
          <p:spPr>
            <a:xfrm>
              <a:off x="4824068" y="3211937"/>
              <a:ext cx="1008781" cy="1481781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9" name="Straight Arrow Connector 18"/>
            <p:cNvCxnSpPr>
              <a:stCxn id="6" idx="6"/>
              <a:endCxn id="13" idx="2"/>
            </p:cNvCxnSpPr>
            <p:nvPr/>
          </p:nvCxnSpPr>
          <p:spPr>
            <a:xfrm flipV="1">
              <a:off x="4824068" y="3193682"/>
              <a:ext cx="977495" cy="18255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20" name="Straight Arrow Connector 19"/>
            <p:cNvCxnSpPr>
              <a:stCxn id="15" idx="6"/>
              <a:endCxn id="11" idx="2"/>
            </p:cNvCxnSpPr>
            <p:nvPr/>
          </p:nvCxnSpPr>
          <p:spPr>
            <a:xfrm>
              <a:off x="6362279" y="2399211"/>
              <a:ext cx="740795" cy="1497316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21" name="Straight Arrow Connector 20"/>
            <p:cNvCxnSpPr>
              <a:stCxn id="13" idx="6"/>
              <a:endCxn id="11" idx="2"/>
            </p:cNvCxnSpPr>
            <p:nvPr/>
          </p:nvCxnSpPr>
          <p:spPr>
            <a:xfrm>
              <a:off x="6362280" y="3193682"/>
              <a:ext cx="740794" cy="702845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22" name="Straight Arrow Connector 21"/>
            <p:cNvCxnSpPr>
              <a:stCxn id="14" idx="6"/>
              <a:endCxn id="11" idx="2"/>
            </p:cNvCxnSpPr>
            <p:nvPr/>
          </p:nvCxnSpPr>
          <p:spPr>
            <a:xfrm flipV="1">
              <a:off x="6393566" y="3896527"/>
              <a:ext cx="709508" cy="797191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sp>
          <p:nvSpPr>
            <p:cNvPr id="23" name="Oval 22"/>
            <p:cNvSpPr/>
            <p:nvPr/>
          </p:nvSpPr>
          <p:spPr>
            <a:xfrm>
              <a:off x="7103073" y="2926263"/>
              <a:ext cx="560717" cy="534838"/>
            </a:xfrm>
            <a:prstGeom prst="ellipse">
              <a:avLst/>
            </a:prstGeom>
            <a:solidFill>
              <a:srgbClr val="FFF1B2"/>
            </a:solidFill>
            <a:ln>
              <a:noFill/>
            </a:ln>
          </p:spPr>
          <p:style>
            <a:lnRef idx="0">
              <a:srgbClr val="787070"/>
            </a:lnRef>
            <a:fillRef idx="1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US" sz="1600" dirty="0"/>
            </a:p>
          </p:txBody>
        </p:sp>
        <p:sp>
          <p:nvSpPr>
            <p:cNvPr id="24" name="Oval 23"/>
            <p:cNvSpPr/>
            <p:nvPr/>
          </p:nvSpPr>
          <p:spPr>
            <a:xfrm>
              <a:off x="8235616" y="3621536"/>
              <a:ext cx="560717" cy="534838"/>
            </a:xfrm>
            <a:prstGeom prst="ellipse">
              <a:avLst/>
            </a:prstGeom>
            <a:solidFill>
              <a:srgbClr val="FFA6BE"/>
            </a:solidFill>
            <a:ln>
              <a:noFill/>
            </a:ln>
          </p:spPr>
          <p:style>
            <a:lnRef idx="0">
              <a:srgbClr val="787070"/>
            </a:lnRef>
            <a:fillRef idx="1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US" sz="1600" dirty="0"/>
            </a:p>
          </p:txBody>
        </p:sp>
        <p:sp>
          <p:nvSpPr>
            <p:cNvPr id="25" name="Oval 24"/>
            <p:cNvSpPr/>
            <p:nvPr/>
          </p:nvSpPr>
          <p:spPr>
            <a:xfrm>
              <a:off x="8266902" y="2926263"/>
              <a:ext cx="560717" cy="534838"/>
            </a:xfrm>
            <a:prstGeom prst="ellipse">
              <a:avLst/>
            </a:prstGeom>
            <a:solidFill>
              <a:srgbClr val="FFA6BE"/>
            </a:solidFill>
            <a:ln>
              <a:noFill/>
            </a:ln>
          </p:spPr>
          <p:style>
            <a:lnRef idx="0">
              <a:srgbClr val="787070"/>
            </a:lnRef>
            <a:fillRef idx="1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US" sz="1600" dirty="0"/>
            </a:p>
          </p:txBody>
        </p:sp>
        <p:sp>
          <p:nvSpPr>
            <p:cNvPr id="26" name="Oval 25"/>
            <p:cNvSpPr/>
            <p:nvPr/>
          </p:nvSpPr>
          <p:spPr>
            <a:xfrm>
              <a:off x="8298188" y="4426299"/>
              <a:ext cx="560717" cy="534838"/>
            </a:xfrm>
            <a:prstGeom prst="ellipse">
              <a:avLst/>
            </a:prstGeom>
            <a:solidFill>
              <a:srgbClr val="FFA6BE"/>
            </a:solidFill>
            <a:ln>
              <a:noFill/>
            </a:ln>
          </p:spPr>
          <p:style>
            <a:lnRef idx="0">
              <a:srgbClr val="787070"/>
            </a:lnRef>
            <a:fillRef idx="1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US" sz="1600" dirty="0"/>
            </a:p>
          </p:txBody>
        </p:sp>
        <p:sp>
          <p:nvSpPr>
            <p:cNvPr id="27" name="Oval 26"/>
            <p:cNvSpPr/>
            <p:nvPr/>
          </p:nvSpPr>
          <p:spPr>
            <a:xfrm>
              <a:off x="8266901" y="2131792"/>
              <a:ext cx="560717" cy="534838"/>
            </a:xfrm>
            <a:prstGeom prst="ellipse">
              <a:avLst/>
            </a:prstGeom>
            <a:solidFill>
              <a:srgbClr val="FFA6BE"/>
            </a:solidFill>
            <a:ln>
              <a:noFill/>
            </a:ln>
          </p:spPr>
          <p:style>
            <a:lnRef idx="0">
              <a:srgbClr val="787070"/>
            </a:lnRef>
            <a:fillRef idx="1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US" sz="1600" dirty="0"/>
            </a:p>
          </p:txBody>
        </p:sp>
        <p:sp>
          <p:nvSpPr>
            <p:cNvPr id="28" name="Oval 27"/>
            <p:cNvSpPr/>
            <p:nvPr/>
          </p:nvSpPr>
          <p:spPr>
            <a:xfrm>
              <a:off x="4258786" y="1562149"/>
              <a:ext cx="560717" cy="534838"/>
            </a:xfrm>
            <a:prstGeom prst="ellipse">
              <a:avLst/>
            </a:prstGeom>
            <a:ln>
              <a:noFill/>
            </a:ln>
          </p:spPr>
          <p:style>
            <a:lnRef idx="0">
              <a:srgbClr val="787070"/>
            </a:lnRef>
            <a:fillRef idx="1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US" sz="1600" dirty="0"/>
            </a:p>
          </p:txBody>
        </p:sp>
        <p:sp>
          <p:nvSpPr>
            <p:cNvPr id="29" name="Oval 28"/>
            <p:cNvSpPr/>
            <p:nvPr/>
          </p:nvSpPr>
          <p:spPr>
            <a:xfrm>
              <a:off x="4258785" y="2244206"/>
              <a:ext cx="560717" cy="534838"/>
            </a:xfrm>
            <a:prstGeom prst="ellipse">
              <a:avLst/>
            </a:prstGeom>
            <a:ln>
              <a:noFill/>
            </a:ln>
          </p:spPr>
          <p:style>
            <a:lnRef idx="0">
              <a:srgbClr val="787070"/>
            </a:lnRef>
            <a:fillRef idx="1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US" sz="1600" dirty="0"/>
            </a:p>
          </p:txBody>
        </p:sp>
        <p:sp>
          <p:nvSpPr>
            <p:cNvPr id="30" name="Oval 29"/>
            <p:cNvSpPr/>
            <p:nvPr/>
          </p:nvSpPr>
          <p:spPr>
            <a:xfrm>
              <a:off x="4258786" y="4421260"/>
              <a:ext cx="560717" cy="534838"/>
            </a:xfrm>
            <a:prstGeom prst="ellipse">
              <a:avLst/>
            </a:prstGeom>
            <a:ln>
              <a:noFill/>
            </a:ln>
          </p:spPr>
          <p:style>
            <a:lnRef idx="0">
              <a:srgbClr val="787070"/>
            </a:lnRef>
            <a:fillRef idx="1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US" sz="1600" dirty="0"/>
            </a:p>
          </p:txBody>
        </p:sp>
        <p:sp>
          <p:nvSpPr>
            <p:cNvPr id="31" name="Oval 30"/>
            <p:cNvSpPr/>
            <p:nvPr/>
          </p:nvSpPr>
          <p:spPr>
            <a:xfrm>
              <a:off x="4258785" y="5103317"/>
              <a:ext cx="560717" cy="534838"/>
            </a:xfrm>
            <a:prstGeom prst="ellipse">
              <a:avLst/>
            </a:prstGeom>
            <a:ln>
              <a:noFill/>
            </a:ln>
          </p:spPr>
          <p:style>
            <a:lnRef idx="0">
              <a:srgbClr val="787070"/>
            </a:lnRef>
            <a:fillRef idx="1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US" sz="1600" dirty="0"/>
            </a:p>
          </p:txBody>
        </p:sp>
        <p:sp>
          <p:nvSpPr>
            <p:cNvPr id="32" name="Oval 31"/>
            <p:cNvSpPr/>
            <p:nvPr/>
          </p:nvSpPr>
          <p:spPr>
            <a:xfrm>
              <a:off x="9996010" y="2944518"/>
              <a:ext cx="560717" cy="534838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0">
              <a:srgbClr val="787070"/>
            </a:lnRef>
            <a:fillRef idx="1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US" sz="1600" dirty="0"/>
            </a:p>
          </p:txBody>
        </p:sp>
        <p:sp>
          <p:nvSpPr>
            <p:cNvPr id="33" name="Oval 32"/>
            <p:cNvSpPr/>
            <p:nvPr/>
          </p:nvSpPr>
          <p:spPr>
            <a:xfrm>
              <a:off x="9996009" y="3626575"/>
              <a:ext cx="560717" cy="534838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0">
              <a:srgbClr val="787070"/>
            </a:lnRef>
            <a:fillRef idx="1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US" sz="1600" dirty="0"/>
            </a:p>
          </p:txBody>
        </p:sp>
        <p:sp>
          <p:nvSpPr>
            <p:cNvPr id="34" name="Oval 33"/>
            <p:cNvSpPr/>
            <p:nvPr/>
          </p:nvSpPr>
          <p:spPr>
            <a:xfrm>
              <a:off x="9991445" y="1562149"/>
              <a:ext cx="560717" cy="534838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0">
              <a:srgbClr val="787070"/>
            </a:lnRef>
            <a:fillRef idx="1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US" sz="1600" dirty="0"/>
            </a:p>
          </p:txBody>
        </p:sp>
        <p:sp>
          <p:nvSpPr>
            <p:cNvPr id="35" name="Oval 34"/>
            <p:cNvSpPr/>
            <p:nvPr/>
          </p:nvSpPr>
          <p:spPr>
            <a:xfrm>
              <a:off x="9991444" y="2244206"/>
              <a:ext cx="560717" cy="534838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0">
              <a:srgbClr val="787070"/>
            </a:lnRef>
            <a:fillRef idx="1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US" sz="1600" dirty="0"/>
            </a:p>
          </p:txBody>
        </p:sp>
        <p:sp>
          <p:nvSpPr>
            <p:cNvPr id="36" name="Oval 35"/>
            <p:cNvSpPr/>
            <p:nvPr/>
          </p:nvSpPr>
          <p:spPr>
            <a:xfrm>
              <a:off x="9991445" y="4421260"/>
              <a:ext cx="560717" cy="534838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0">
              <a:srgbClr val="787070"/>
            </a:lnRef>
            <a:fillRef idx="1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US" sz="1600" dirty="0"/>
            </a:p>
          </p:txBody>
        </p:sp>
        <p:sp>
          <p:nvSpPr>
            <p:cNvPr id="37" name="Oval 36"/>
            <p:cNvSpPr/>
            <p:nvPr/>
          </p:nvSpPr>
          <p:spPr>
            <a:xfrm>
              <a:off x="9991444" y="5103317"/>
              <a:ext cx="560717" cy="534838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0">
              <a:srgbClr val="787070"/>
            </a:lnRef>
            <a:fillRef idx="1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US" sz="1600" dirty="0"/>
            </a:p>
          </p:txBody>
        </p:sp>
        <p:cxnSp>
          <p:nvCxnSpPr>
            <p:cNvPr id="38" name="Straight Arrow Connector 37"/>
            <p:cNvCxnSpPr>
              <a:stCxn id="30" idx="6"/>
              <a:endCxn id="15" idx="2"/>
            </p:cNvCxnSpPr>
            <p:nvPr/>
          </p:nvCxnSpPr>
          <p:spPr>
            <a:xfrm flipV="1">
              <a:off x="4819503" y="2399211"/>
              <a:ext cx="982059" cy="2289468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39" name="Straight Arrow Connector 38"/>
            <p:cNvCxnSpPr>
              <a:stCxn id="31" idx="6"/>
              <a:endCxn id="8" idx="2"/>
            </p:cNvCxnSpPr>
            <p:nvPr/>
          </p:nvCxnSpPr>
          <p:spPr>
            <a:xfrm flipV="1">
              <a:off x="4819502" y="3893994"/>
              <a:ext cx="983308" cy="1476742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40" name="Straight Arrow Connector 39"/>
            <p:cNvCxnSpPr>
              <a:stCxn id="31" idx="6"/>
              <a:endCxn id="13" idx="2"/>
            </p:cNvCxnSpPr>
            <p:nvPr/>
          </p:nvCxnSpPr>
          <p:spPr>
            <a:xfrm flipV="1">
              <a:off x="4819502" y="3193682"/>
              <a:ext cx="982061" cy="2177054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41" name="Straight Arrow Connector 40"/>
            <p:cNvCxnSpPr>
              <a:stCxn id="29" idx="6"/>
              <a:endCxn id="14" idx="2"/>
            </p:cNvCxnSpPr>
            <p:nvPr/>
          </p:nvCxnSpPr>
          <p:spPr>
            <a:xfrm>
              <a:off x="4819502" y="2511625"/>
              <a:ext cx="1013347" cy="2182093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42" name="Straight Arrow Connector 41"/>
            <p:cNvCxnSpPr>
              <a:stCxn id="29" idx="6"/>
              <a:endCxn id="15" idx="2"/>
            </p:cNvCxnSpPr>
            <p:nvPr/>
          </p:nvCxnSpPr>
          <p:spPr>
            <a:xfrm flipV="1">
              <a:off x="4819502" y="2399211"/>
              <a:ext cx="982060" cy="112414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43" name="Straight Arrow Connector 42"/>
            <p:cNvCxnSpPr>
              <a:stCxn id="28" idx="6"/>
              <a:endCxn id="15" idx="2"/>
            </p:cNvCxnSpPr>
            <p:nvPr/>
          </p:nvCxnSpPr>
          <p:spPr>
            <a:xfrm>
              <a:off x="4819503" y="1829568"/>
              <a:ext cx="982059" cy="569643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44" name="Straight Arrow Connector 43"/>
            <p:cNvCxnSpPr>
              <a:stCxn id="30" idx="6"/>
              <a:endCxn id="14" idx="2"/>
            </p:cNvCxnSpPr>
            <p:nvPr/>
          </p:nvCxnSpPr>
          <p:spPr>
            <a:xfrm>
              <a:off x="4819503" y="4688679"/>
              <a:ext cx="1013346" cy="5039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45" name="Straight Arrow Connector 44"/>
            <p:cNvCxnSpPr>
              <a:stCxn id="7" idx="6"/>
              <a:endCxn id="15" idx="2"/>
            </p:cNvCxnSpPr>
            <p:nvPr/>
          </p:nvCxnSpPr>
          <p:spPr>
            <a:xfrm flipV="1">
              <a:off x="4824067" y="2399211"/>
              <a:ext cx="977495" cy="1494783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46" name="Straight Arrow Connector 45"/>
            <p:cNvCxnSpPr>
              <a:stCxn id="31" idx="6"/>
              <a:endCxn id="14" idx="2"/>
            </p:cNvCxnSpPr>
            <p:nvPr/>
          </p:nvCxnSpPr>
          <p:spPr>
            <a:xfrm flipV="1">
              <a:off x="4819502" y="4693718"/>
              <a:ext cx="1013347" cy="677018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47" name="Straight Arrow Connector 46"/>
            <p:cNvCxnSpPr>
              <a:stCxn id="31" idx="6"/>
              <a:endCxn id="8" idx="2"/>
            </p:cNvCxnSpPr>
            <p:nvPr/>
          </p:nvCxnSpPr>
          <p:spPr>
            <a:xfrm flipV="1">
              <a:off x="4819502" y="3893994"/>
              <a:ext cx="983308" cy="1476742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48" name="Straight Arrow Connector 47"/>
            <p:cNvCxnSpPr>
              <a:stCxn id="30" idx="6"/>
              <a:endCxn id="13" idx="2"/>
            </p:cNvCxnSpPr>
            <p:nvPr/>
          </p:nvCxnSpPr>
          <p:spPr>
            <a:xfrm flipV="1">
              <a:off x="4819503" y="3193682"/>
              <a:ext cx="982060" cy="1494997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49" name="Straight Arrow Connector 48"/>
            <p:cNvCxnSpPr>
              <a:stCxn id="29" idx="6"/>
              <a:endCxn id="13" idx="2"/>
            </p:cNvCxnSpPr>
            <p:nvPr/>
          </p:nvCxnSpPr>
          <p:spPr>
            <a:xfrm>
              <a:off x="4819502" y="2511625"/>
              <a:ext cx="982061" cy="682057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50" name="Straight Arrow Connector 49"/>
            <p:cNvCxnSpPr>
              <a:stCxn id="28" idx="6"/>
              <a:endCxn id="13" idx="2"/>
            </p:cNvCxnSpPr>
            <p:nvPr/>
          </p:nvCxnSpPr>
          <p:spPr>
            <a:xfrm>
              <a:off x="4819503" y="1829568"/>
              <a:ext cx="982060" cy="1364114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51" name="Straight Arrow Connector 50"/>
            <p:cNvCxnSpPr>
              <a:stCxn id="28" idx="6"/>
              <a:endCxn id="14" idx="2"/>
            </p:cNvCxnSpPr>
            <p:nvPr/>
          </p:nvCxnSpPr>
          <p:spPr>
            <a:xfrm>
              <a:off x="4819503" y="1829568"/>
              <a:ext cx="1013346" cy="2864150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52" name="Straight Arrow Connector 51"/>
            <p:cNvCxnSpPr>
              <a:stCxn id="29" idx="6"/>
              <a:endCxn id="8" idx="2"/>
            </p:cNvCxnSpPr>
            <p:nvPr/>
          </p:nvCxnSpPr>
          <p:spPr>
            <a:xfrm>
              <a:off x="4819502" y="2511625"/>
              <a:ext cx="983308" cy="1382369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53" name="Straight Arrow Connector 52"/>
            <p:cNvCxnSpPr>
              <a:stCxn id="6" idx="6"/>
              <a:endCxn id="15" idx="2"/>
            </p:cNvCxnSpPr>
            <p:nvPr/>
          </p:nvCxnSpPr>
          <p:spPr>
            <a:xfrm flipV="1">
              <a:off x="4824068" y="2399211"/>
              <a:ext cx="977494" cy="812726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54" name="Straight Arrow Connector 53"/>
            <p:cNvCxnSpPr>
              <a:stCxn id="30" idx="6"/>
              <a:endCxn id="8" idx="2"/>
            </p:cNvCxnSpPr>
            <p:nvPr/>
          </p:nvCxnSpPr>
          <p:spPr>
            <a:xfrm flipV="1">
              <a:off x="4819503" y="3893994"/>
              <a:ext cx="983307" cy="794685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55" name="Straight Arrow Connector 54"/>
            <p:cNvCxnSpPr>
              <a:stCxn id="15" idx="6"/>
              <a:endCxn id="23" idx="2"/>
            </p:cNvCxnSpPr>
            <p:nvPr/>
          </p:nvCxnSpPr>
          <p:spPr>
            <a:xfrm>
              <a:off x="6362279" y="2399211"/>
              <a:ext cx="740794" cy="794471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56" name="Straight Arrow Connector 55"/>
            <p:cNvCxnSpPr>
              <a:stCxn id="15" idx="6"/>
              <a:endCxn id="11" idx="2"/>
            </p:cNvCxnSpPr>
            <p:nvPr/>
          </p:nvCxnSpPr>
          <p:spPr>
            <a:xfrm>
              <a:off x="6362279" y="2399211"/>
              <a:ext cx="740795" cy="1497316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57" name="Straight Arrow Connector 56"/>
            <p:cNvCxnSpPr>
              <a:stCxn id="13" idx="6"/>
              <a:endCxn id="23" idx="2"/>
            </p:cNvCxnSpPr>
            <p:nvPr/>
          </p:nvCxnSpPr>
          <p:spPr>
            <a:xfrm>
              <a:off x="6362280" y="3193682"/>
              <a:ext cx="740793" cy="0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58" name="Straight Arrow Connector 57"/>
            <p:cNvCxnSpPr>
              <a:stCxn id="8" idx="6"/>
              <a:endCxn id="23" idx="2"/>
            </p:cNvCxnSpPr>
            <p:nvPr/>
          </p:nvCxnSpPr>
          <p:spPr>
            <a:xfrm flipV="1">
              <a:off x="6363527" y="3193682"/>
              <a:ext cx="739546" cy="700312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59" name="Straight Arrow Connector 58"/>
            <p:cNvCxnSpPr>
              <a:stCxn id="14" idx="6"/>
              <a:endCxn id="23" idx="2"/>
            </p:cNvCxnSpPr>
            <p:nvPr/>
          </p:nvCxnSpPr>
          <p:spPr>
            <a:xfrm flipV="1">
              <a:off x="6393566" y="3193682"/>
              <a:ext cx="709507" cy="1500036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60" name="Straight Arrow Connector 59"/>
            <p:cNvCxnSpPr>
              <a:stCxn id="23" idx="6"/>
              <a:endCxn id="27" idx="2"/>
            </p:cNvCxnSpPr>
            <p:nvPr/>
          </p:nvCxnSpPr>
          <p:spPr>
            <a:xfrm flipV="1">
              <a:off x="7663790" y="2399211"/>
              <a:ext cx="603111" cy="794471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61" name="Straight Arrow Connector 60"/>
            <p:cNvCxnSpPr>
              <a:stCxn id="23" idx="6"/>
              <a:endCxn id="25" idx="2"/>
            </p:cNvCxnSpPr>
            <p:nvPr/>
          </p:nvCxnSpPr>
          <p:spPr>
            <a:xfrm>
              <a:off x="7663790" y="3193682"/>
              <a:ext cx="603112" cy="0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62" name="Straight Arrow Connector 61"/>
            <p:cNvCxnSpPr>
              <a:stCxn id="23" idx="6"/>
              <a:endCxn id="24" idx="2"/>
            </p:cNvCxnSpPr>
            <p:nvPr/>
          </p:nvCxnSpPr>
          <p:spPr>
            <a:xfrm>
              <a:off x="7663790" y="3193682"/>
              <a:ext cx="571826" cy="695273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63" name="Straight Arrow Connector 62"/>
            <p:cNvCxnSpPr>
              <a:stCxn id="23" idx="6"/>
              <a:endCxn id="26" idx="2"/>
            </p:cNvCxnSpPr>
            <p:nvPr/>
          </p:nvCxnSpPr>
          <p:spPr>
            <a:xfrm>
              <a:off x="7663790" y="3193682"/>
              <a:ext cx="634398" cy="1500036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64" name="Straight Arrow Connector 63"/>
            <p:cNvCxnSpPr>
              <a:stCxn id="11" idx="6"/>
              <a:endCxn id="27" idx="2"/>
            </p:cNvCxnSpPr>
            <p:nvPr/>
          </p:nvCxnSpPr>
          <p:spPr>
            <a:xfrm flipV="1">
              <a:off x="7663791" y="2399211"/>
              <a:ext cx="603110" cy="1497316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65" name="Straight Arrow Connector 64"/>
            <p:cNvCxnSpPr>
              <a:stCxn id="11" idx="6"/>
              <a:endCxn id="25" idx="2"/>
            </p:cNvCxnSpPr>
            <p:nvPr/>
          </p:nvCxnSpPr>
          <p:spPr>
            <a:xfrm flipV="1">
              <a:off x="7663791" y="3193682"/>
              <a:ext cx="603111" cy="702845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66" name="Straight Arrow Connector 65"/>
            <p:cNvCxnSpPr>
              <a:stCxn id="11" idx="6"/>
              <a:endCxn id="24" idx="2"/>
            </p:cNvCxnSpPr>
            <p:nvPr/>
          </p:nvCxnSpPr>
          <p:spPr>
            <a:xfrm flipV="1">
              <a:off x="7663791" y="3888955"/>
              <a:ext cx="571825" cy="7572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67" name="Straight Arrow Connector 66"/>
            <p:cNvCxnSpPr>
              <a:stCxn id="11" idx="6"/>
              <a:endCxn id="26" idx="2"/>
            </p:cNvCxnSpPr>
            <p:nvPr/>
          </p:nvCxnSpPr>
          <p:spPr>
            <a:xfrm>
              <a:off x="7663791" y="3896527"/>
              <a:ext cx="634397" cy="797191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68" name="Straight Arrow Connector 67"/>
            <p:cNvCxnSpPr>
              <a:stCxn id="27" idx="6"/>
              <a:endCxn id="34" idx="2"/>
            </p:cNvCxnSpPr>
            <p:nvPr/>
          </p:nvCxnSpPr>
          <p:spPr>
            <a:xfrm flipV="1">
              <a:off x="8827618" y="1829568"/>
              <a:ext cx="1163827" cy="569643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69" name="Straight Arrow Connector 68"/>
            <p:cNvCxnSpPr>
              <a:stCxn id="27" idx="6"/>
              <a:endCxn id="35" idx="2"/>
            </p:cNvCxnSpPr>
            <p:nvPr/>
          </p:nvCxnSpPr>
          <p:spPr>
            <a:xfrm>
              <a:off x="8827618" y="2399211"/>
              <a:ext cx="1163826" cy="112414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70" name="Straight Arrow Connector 69"/>
            <p:cNvCxnSpPr>
              <a:stCxn id="27" idx="6"/>
              <a:endCxn id="32" idx="2"/>
            </p:cNvCxnSpPr>
            <p:nvPr/>
          </p:nvCxnSpPr>
          <p:spPr>
            <a:xfrm>
              <a:off x="8827618" y="2399211"/>
              <a:ext cx="1168392" cy="812726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71" name="Straight Arrow Connector 70"/>
            <p:cNvCxnSpPr>
              <a:stCxn id="27" idx="6"/>
              <a:endCxn id="33" idx="2"/>
            </p:cNvCxnSpPr>
            <p:nvPr/>
          </p:nvCxnSpPr>
          <p:spPr>
            <a:xfrm>
              <a:off x="8827618" y="2399211"/>
              <a:ext cx="1168391" cy="1494783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72" name="Straight Arrow Connector 71"/>
            <p:cNvCxnSpPr>
              <a:stCxn id="27" idx="6"/>
              <a:endCxn id="36" idx="2"/>
            </p:cNvCxnSpPr>
            <p:nvPr/>
          </p:nvCxnSpPr>
          <p:spPr>
            <a:xfrm>
              <a:off x="8827618" y="2399211"/>
              <a:ext cx="1163827" cy="2289468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73" name="Straight Arrow Connector 72"/>
            <p:cNvCxnSpPr>
              <a:stCxn id="27" idx="6"/>
              <a:endCxn id="37" idx="2"/>
            </p:cNvCxnSpPr>
            <p:nvPr/>
          </p:nvCxnSpPr>
          <p:spPr>
            <a:xfrm>
              <a:off x="8827618" y="2399211"/>
              <a:ext cx="1163826" cy="2971525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74" name="Straight Arrow Connector 73"/>
            <p:cNvCxnSpPr>
              <a:stCxn id="25" idx="6"/>
              <a:endCxn id="34" idx="2"/>
            </p:cNvCxnSpPr>
            <p:nvPr/>
          </p:nvCxnSpPr>
          <p:spPr>
            <a:xfrm flipV="1">
              <a:off x="8827619" y="1829568"/>
              <a:ext cx="1163826" cy="1364114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75" name="Straight Arrow Connector 74"/>
            <p:cNvCxnSpPr>
              <a:stCxn id="25" idx="6"/>
              <a:endCxn id="35" idx="2"/>
            </p:cNvCxnSpPr>
            <p:nvPr/>
          </p:nvCxnSpPr>
          <p:spPr>
            <a:xfrm flipV="1">
              <a:off x="8827619" y="2511625"/>
              <a:ext cx="1163825" cy="682057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76" name="Straight Arrow Connector 75"/>
            <p:cNvCxnSpPr>
              <a:stCxn id="25" idx="6"/>
              <a:endCxn id="32" idx="2"/>
            </p:cNvCxnSpPr>
            <p:nvPr/>
          </p:nvCxnSpPr>
          <p:spPr>
            <a:xfrm>
              <a:off x="8827619" y="3193682"/>
              <a:ext cx="1168391" cy="18255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77" name="Straight Arrow Connector 76"/>
            <p:cNvCxnSpPr>
              <a:stCxn id="25" idx="6"/>
              <a:endCxn id="33" idx="2"/>
            </p:cNvCxnSpPr>
            <p:nvPr/>
          </p:nvCxnSpPr>
          <p:spPr>
            <a:xfrm>
              <a:off x="8827619" y="3193682"/>
              <a:ext cx="1168390" cy="700312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78" name="Straight Arrow Connector 77"/>
            <p:cNvCxnSpPr>
              <a:stCxn id="25" idx="6"/>
              <a:endCxn id="36" idx="2"/>
            </p:cNvCxnSpPr>
            <p:nvPr/>
          </p:nvCxnSpPr>
          <p:spPr>
            <a:xfrm>
              <a:off x="8827619" y="3193682"/>
              <a:ext cx="1163826" cy="1494997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79" name="Straight Arrow Connector 78"/>
            <p:cNvCxnSpPr>
              <a:stCxn id="25" idx="6"/>
              <a:endCxn id="37" idx="2"/>
            </p:cNvCxnSpPr>
            <p:nvPr/>
          </p:nvCxnSpPr>
          <p:spPr>
            <a:xfrm>
              <a:off x="8827619" y="3193682"/>
              <a:ext cx="1163825" cy="2177054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80" name="Straight Arrow Connector 79"/>
            <p:cNvCxnSpPr>
              <a:stCxn id="24" idx="6"/>
              <a:endCxn id="34" idx="2"/>
            </p:cNvCxnSpPr>
            <p:nvPr/>
          </p:nvCxnSpPr>
          <p:spPr>
            <a:xfrm flipV="1">
              <a:off x="8796333" y="1829568"/>
              <a:ext cx="1195112" cy="2059387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81" name="Straight Arrow Connector 80"/>
            <p:cNvCxnSpPr>
              <a:stCxn id="24" idx="6"/>
              <a:endCxn id="35" idx="2"/>
            </p:cNvCxnSpPr>
            <p:nvPr/>
          </p:nvCxnSpPr>
          <p:spPr>
            <a:xfrm flipV="1">
              <a:off x="8796333" y="2511625"/>
              <a:ext cx="1195111" cy="1377330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82" name="Straight Arrow Connector 81"/>
            <p:cNvCxnSpPr>
              <a:stCxn id="24" idx="6"/>
              <a:endCxn id="32" idx="2"/>
            </p:cNvCxnSpPr>
            <p:nvPr/>
          </p:nvCxnSpPr>
          <p:spPr>
            <a:xfrm flipV="1">
              <a:off x="8796333" y="3211937"/>
              <a:ext cx="1199677" cy="677018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83" name="Straight Arrow Connector 82"/>
            <p:cNvCxnSpPr>
              <a:stCxn id="24" idx="6"/>
              <a:endCxn id="33" idx="2"/>
            </p:cNvCxnSpPr>
            <p:nvPr/>
          </p:nvCxnSpPr>
          <p:spPr>
            <a:xfrm>
              <a:off x="8796333" y="3888955"/>
              <a:ext cx="1199676" cy="5039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84" name="Straight Arrow Connector 83"/>
            <p:cNvCxnSpPr>
              <a:stCxn id="24" idx="6"/>
              <a:endCxn id="36" idx="2"/>
            </p:cNvCxnSpPr>
            <p:nvPr/>
          </p:nvCxnSpPr>
          <p:spPr>
            <a:xfrm>
              <a:off x="8796333" y="3888955"/>
              <a:ext cx="1195112" cy="799724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85" name="Straight Arrow Connector 84"/>
            <p:cNvCxnSpPr>
              <a:stCxn id="24" idx="6"/>
              <a:endCxn id="37" idx="2"/>
            </p:cNvCxnSpPr>
            <p:nvPr/>
          </p:nvCxnSpPr>
          <p:spPr>
            <a:xfrm>
              <a:off x="8796333" y="3888955"/>
              <a:ext cx="1195111" cy="1481781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86" name="Straight Arrow Connector 85"/>
            <p:cNvCxnSpPr>
              <a:stCxn id="26" idx="6"/>
              <a:endCxn id="34" idx="2"/>
            </p:cNvCxnSpPr>
            <p:nvPr/>
          </p:nvCxnSpPr>
          <p:spPr>
            <a:xfrm flipV="1">
              <a:off x="8858905" y="1829568"/>
              <a:ext cx="1132540" cy="2864150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87" name="Straight Arrow Connector 86"/>
            <p:cNvCxnSpPr>
              <a:stCxn id="26" idx="6"/>
              <a:endCxn id="35" idx="2"/>
            </p:cNvCxnSpPr>
            <p:nvPr/>
          </p:nvCxnSpPr>
          <p:spPr>
            <a:xfrm flipV="1">
              <a:off x="8858905" y="2511625"/>
              <a:ext cx="1132539" cy="2182093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88" name="Straight Arrow Connector 87"/>
            <p:cNvCxnSpPr>
              <a:stCxn id="26" idx="6"/>
              <a:endCxn id="32" idx="2"/>
            </p:cNvCxnSpPr>
            <p:nvPr/>
          </p:nvCxnSpPr>
          <p:spPr>
            <a:xfrm flipV="1">
              <a:off x="8858905" y="3211937"/>
              <a:ext cx="1137105" cy="1481781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89" name="Straight Arrow Connector 88"/>
            <p:cNvCxnSpPr>
              <a:stCxn id="26" idx="6"/>
              <a:endCxn id="33" idx="2"/>
            </p:cNvCxnSpPr>
            <p:nvPr/>
          </p:nvCxnSpPr>
          <p:spPr>
            <a:xfrm flipV="1">
              <a:off x="8858905" y="3893994"/>
              <a:ext cx="1137104" cy="799724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90" name="Straight Arrow Connector 89"/>
            <p:cNvCxnSpPr>
              <a:stCxn id="26" idx="6"/>
              <a:endCxn id="37" idx="2"/>
            </p:cNvCxnSpPr>
            <p:nvPr/>
          </p:nvCxnSpPr>
          <p:spPr>
            <a:xfrm>
              <a:off x="8858905" y="4693718"/>
              <a:ext cx="1132539" cy="677018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sp>
          <p:nvSpPr>
            <p:cNvPr id="91" name="TextBox 90"/>
            <p:cNvSpPr txBox="1"/>
            <p:nvPr/>
          </p:nvSpPr>
          <p:spPr>
            <a:xfrm>
              <a:off x="4014150" y="5687591"/>
              <a:ext cx="1049986" cy="28210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1200"/>
                </a:spcBef>
                <a:buSzPct val="100000"/>
              </a:pPr>
              <a:r>
                <a:rPr lang="en-US" sz="1200" dirty="0"/>
                <a:t>Input layer</a:t>
              </a:r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6712741" y="5052271"/>
              <a:ext cx="1341380" cy="3184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1200"/>
                </a:spcBef>
                <a:buSzPct val="100000"/>
              </a:pPr>
              <a:r>
                <a:rPr lang="en-US" sz="1200" dirty="0"/>
                <a:t>Hidden layers</a:t>
              </a:r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9601112" y="5780335"/>
              <a:ext cx="1341380" cy="3184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1200"/>
                </a:spcBef>
                <a:buSzPct val="100000"/>
              </a:pPr>
              <a:r>
                <a:rPr lang="en-US" sz="1200" dirty="0"/>
                <a:t>Output layer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60678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 Computation: Example 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b="1" dirty="0"/>
                  <a:t>Question 1</a:t>
                </a:r>
                <a:r>
                  <a:rPr lang="en-US" dirty="0"/>
                  <a:t>: What is the output of the network if the input is…?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endParaRPr lang="en-US" b="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=−2</m:t>
                    </m:r>
                  </m:oMath>
                </a14:m>
                <a:endParaRPr lang="en-US" b="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196" t="-14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29</a:t>
            </a:fld>
            <a:endParaRPr lang="en-US"/>
          </a:p>
        </p:txBody>
      </p:sp>
      <p:grpSp>
        <p:nvGrpSpPr>
          <p:cNvPr id="70" name="Group 69"/>
          <p:cNvGrpSpPr/>
          <p:nvPr/>
        </p:nvGrpSpPr>
        <p:grpSpPr>
          <a:xfrm>
            <a:off x="2430400" y="2090504"/>
            <a:ext cx="8593726" cy="4361368"/>
            <a:chOff x="3568536" y="1781682"/>
            <a:chExt cx="8593726" cy="4361368"/>
          </a:xfrm>
        </p:grpSpPr>
        <p:grpSp>
          <p:nvGrpSpPr>
            <p:cNvPr id="5" name="Group 4"/>
            <p:cNvGrpSpPr/>
            <p:nvPr/>
          </p:nvGrpSpPr>
          <p:grpSpPr>
            <a:xfrm>
              <a:off x="3568536" y="1781682"/>
              <a:ext cx="8593726" cy="4332518"/>
              <a:chOff x="5358425" y="2010282"/>
              <a:chExt cx="8593726" cy="4332518"/>
            </a:xfrm>
          </p:grpSpPr>
          <p:grpSp>
            <p:nvGrpSpPr>
              <p:cNvPr id="6" name="Group 5"/>
              <p:cNvGrpSpPr/>
              <p:nvPr/>
            </p:nvGrpSpPr>
            <p:grpSpPr>
              <a:xfrm>
                <a:off x="5358425" y="2010282"/>
                <a:ext cx="8593726" cy="4332518"/>
                <a:chOff x="5358425" y="2010282"/>
                <a:chExt cx="8593726" cy="4332518"/>
              </a:xfrm>
            </p:grpSpPr>
            <p:grpSp>
              <p:nvGrpSpPr>
                <p:cNvPr id="13" name="Group 12"/>
                <p:cNvGrpSpPr/>
                <p:nvPr/>
              </p:nvGrpSpPr>
              <p:grpSpPr>
                <a:xfrm>
                  <a:off x="5358425" y="2010282"/>
                  <a:ext cx="8593726" cy="4332518"/>
                  <a:chOff x="6649883" y="-500822"/>
                  <a:chExt cx="8593726" cy="4332518"/>
                </a:xfrm>
              </p:grpSpPr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5" name="Oval 14"/>
                      <p:cNvSpPr/>
                      <p:nvPr/>
                    </p:nvSpPr>
                    <p:spPr>
                      <a:xfrm>
                        <a:off x="6895143" y="595106"/>
                        <a:ext cx="560717" cy="534838"/>
                      </a:xfrm>
                      <a:prstGeom prst="ellipse">
                        <a:avLst/>
                      </a:prstGeom>
                      <a:ln>
                        <a:noFill/>
                      </a:ln>
                    </p:spPr>
                    <p:style>
                      <a:lnRef idx="0">
                        <a:srgbClr val="787070"/>
                      </a:lnRef>
                      <a:fillRef idx="1">
                        <a:schemeClr val="accent1"/>
                      </a:fillRef>
                      <a:effectRef idx="0">
                        <a:schemeClr val="dk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>
                          <a:lnSpc>
                            <a:spcPct val="100000"/>
                          </a:lnSpc>
                        </a:pPr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1600" dirty="0"/>
                      </a:p>
                    </p:txBody>
                  </p:sp>
                </mc:Choice>
                <mc:Fallback xmlns="">
                  <p:sp>
                    <p:nvSpPr>
                      <p:cNvPr id="15" name="Oval 14"/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6895143" y="595106"/>
                        <a:ext cx="560717" cy="534838"/>
                      </a:xfrm>
                      <a:prstGeom prst="ellipse">
                        <a:avLst/>
                      </a:prstGeom>
                      <a:blipFill>
                        <a:blip r:embed="rId4"/>
                        <a:stretch>
                          <a:fillRect/>
                        </a:stretch>
                      </a:blipFill>
                      <a:ln>
                        <a:noFill/>
                      </a:ln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6" name="Oval 15"/>
                      <p:cNvSpPr/>
                      <p:nvPr/>
                    </p:nvSpPr>
                    <p:spPr>
                      <a:xfrm>
                        <a:off x="6895142" y="1277163"/>
                        <a:ext cx="560717" cy="534838"/>
                      </a:xfrm>
                      <a:prstGeom prst="ellipse">
                        <a:avLst/>
                      </a:prstGeom>
                      <a:ln>
                        <a:noFill/>
                      </a:ln>
                    </p:spPr>
                    <p:style>
                      <a:lnRef idx="0">
                        <a:srgbClr val="787070"/>
                      </a:lnRef>
                      <a:fillRef idx="1">
                        <a:schemeClr val="accent1"/>
                      </a:fillRef>
                      <a:effectRef idx="0">
                        <a:schemeClr val="dk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>
                          <a:lnSpc>
                            <a:spcPct val="100000"/>
                          </a:lnSpc>
                        </a:pPr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1600" dirty="0"/>
                      </a:p>
                    </p:txBody>
                  </p:sp>
                </mc:Choice>
                <mc:Fallback xmlns="">
                  <p:sp>
                    <p:nvSpPr>
                      <p:cNvPr id="16" name="Oval 15"/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6895142" y="1277163"/>
                        <a:ext cx="560717" cy="534838"/>
                      </a:xfrm>
                      <a:prstGeom prst="ellipse">
                        <a:avLst/>
                      </a:prstGeom>
                      <a:blipFill>
                        <a:blip r:embed="rId5"/>
                        <a:stretch>
                          <a:fillRect/>
                        </a:stretch>
                      </a:blipFill>
                      <a:ln>
                        <a:noFill/>
                      </a:ln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sp>
                <p:nvSpPr>
                  <p:cNvPr id="20" name="TextBox 19"/>
                  <p:cNvSpPr txBox="1"/>
                  <p:nvPr/>
                </p:nvSpPr>
                <p:spPr>
                  <a:xfrm>
                    <a:off x="6649883" y="2596806"/>
                    <a:ext cx="1049986" cy="282103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noAutofit/>
                  </a:bodyPr>
                  <a:lstStyle/>
                  <a:p>
                    <a:pPr algn="ctr">
                      <a:lnSpc>
                        <a:spcPct val="100000"/>
                      </a:lnSpc>
                      <a:spcBef>
                        <a:spcPts val="1200"/>
                      </a:spcBef>
                      <a:buSzPct val="100000"/>
                    </a:pPr>
                    <a:r>
                      <a:rPr lang="en-US" sz="1600" dirty="0"/>
                      <a:t>Input layer</a:t>
                    </a:r>
                  </a:p>
                </p:txBody>
              </p:sp>
              <p:sp>
                <p:nvSpPr>
                  <p:cNvPr id="21" name="TextBox 20"/>
                  <p:cNvSpPr txBox="1"/>
                  <p:nvPr/>
                </p:nvSpPr>
                <p:spPr>
                  <a:xfrm>
                    <a:off x="9704100" y="3513231"/>
                    <a:ext cx="1341380" cy="318465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noAutofit/>
                  </a:bodyPr>
                  <a:lstStyle/>
                  <a:p>
                    <a:pPr algn="ctr">
                      <a:lnSpc>
                        <a:spcPct val="100000"/>
                      </a:lnSpc>
                      <a:spcBef>
                        <a:spcPts val="1200"/>
                      </a:spcBef>
                      <a:buSzPct val="100000"/>
                    </a:pPr>
                    <a:r>
                      <a:rPr lang="en-US" sz="1600" dirty="0"/>
                      <a:t>Hidden layer 1</a:t>
                    </a:r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2" name="Oval 21"/>
                      <p:cNvSpPr/>
                      <p:nvPr/>
                    </p:nvSpPr>
                    <p:spPr>
                      <a:xfrm>
                        <a:off x="11877832" y="595106"/>
                        <a:ext cx="1828800" cy="1828800"/>
                      </a:xfrm>
                      <a:prstGeom prst="ellipse">
                        <a:avLst/>
                      </a:prstGeom>
                      <a:solidFill>
                        <a:srgbClr val="FFF1B2"/>
                      </a:solidFill>
                      <a:ln>
                        <a:noFill/>
                      </a:ln>
                    </p:spPr>
                    <p:style>
                      <a:lnRef idx="0">
                        <a:srgbClr val="787070"/>
                      </a:lnRef>
                      <a:fillRef idx="1">
                        <a:schemeClr val="accent1"/>
                      </a:fillRef>
                      <a:effectRef idx="0">
                        <a:schemeClr val="dk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>
                          <a:lnSpc>
                            <a:spcPct val="100000"/>
                          </a:lnSpc>
                        </a:pPr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=−1</m:t>
                              </m:r>
                            </m:oMath>
                          </m:oMathPara>
                        </a14:m>
                        <a:endParaRPr lang="en-US" sz="1600" b="0" dirty="0">
                          <a:solidFill>
                            <a:schemeClr val="tx1"/>
                          </a:solidFill>
                        </a:endParaRPr>
                      </a:p>
                      <a:p>
                        <a:pPr algn="ctr">
                          <a:lnSpc>
                            <a:spcPct val="100000"/>
                          </a:lnSpc>
                        </a:pPr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oMath>
                          </m:oMathPara>
                        </a14:m>
                        <a:endParaRPr lang="en-US" sz="1600" b="0" dirty="0">
                          <a:solidFill>
                            <a:schemeClr val="tx1"/>
                          </a:solidFill>
                        </a:endParaRPr>
                      </a:p>
                      <a:p>
                        <a:pPr algn="ctr">
                          <a:lnSpc>
                            <a:spcPct val="100000"/>
                          </a:lnSpc>
                        </a:pPr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oMath>
                          </m:oMathPara>
                        </a14:m>
                        <a:endParaRPr lang="en-US" sz="1600" b="0" dirty="0">
                          <a:solidFill>
                            <a:schemeClr val="tx1"/>
                          </a:solidFill>
                        </a:endParaRPr>
                      </a:p>
                      <a:p>
                        <a:pPr algn="ctr">
                          <a:lnSpc>
                            <a:spcPct val="100000"/>
                          </a:lnSpc>
                        </a:pPr>
                        <a:r>
                          <a:rPr lang="en-US" sz="1600" dirty="0">
                            <a:solidFill>
                              <a:schemeClr val="tx1"/>
                            </a:solidFill>
                          </a:rPr>
                          <a:t>Sigmoid activation function</a:t>
                        </a:r>
                      </a:p>
                    </p:txBody>
                  </p:sp>
                </mc:Choice>
                <mc:Fallback xmlns="">
                  <p:sp>
                    <p:nvSpPr>
                      <p:cNvPr id="22" name="Oval 21"/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1877832" y="595106"/>
                        <a:ext cx="1828800" cy="1828800"/>
                      </a:xfrm>
                      <a:prstGeom prst="ellipse">
                        <a:avLst/>
                      </a:prstGeom>
                      <a:blipFill>
                        <a:blip r:embed="rId6"/>
                        <a:stretch>
                          <a:fillRect/>
                        </a:stretch>
                      </a:blipFill>
                      <a:ln>
                        <a:noFill/>
                      </a:ln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sp>
                <p:nvSpPr>
                  <p:cNvPr id="24" name="TextBox 23"/>
                  <p:cNvSpPr txBox="1"/>
                  <p:nvPr/>
                </p:nvSpPr>
                <p:spPr>
                  <a:xfrm>
                    <a:off x="13902229" y="1849465"/>
                    <a:ext cx="1341380" cy="318465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noAutofit/>
                  </a:bodyPr>
                  <a:lstStyle/>
                  <a:p>
                    <a:pPr algn="ctr">
                      <a:lnSpc>
                        <a:spcPct val="100000"/>
                      </a:lnSpc>
                      <a:spcBef>
                        <a:spcPts val="1200"/>
                      </a:spcBef>
                      <a:buSzPct val="100000"/>
                    </a:pPr>
                    <a:r>
                      <a:rPr lang="en-US" sz="1600" dirty="0"/>
                      <a:t>Output layer</a:t>
                    </a:r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5" name="Oval 24"/>
                      <p:cNvSpPr/>
                      <p:nvPr/>
                    </p:nvSpPr>
                    <p:spPr>
                      <a:xfrm>
                        <a:off x="9463103" y="1567698"/>
                        <a:ext cx="1828800" cy="1828800"/>
                      </a:xfrm>
                      <a:prstGeom prst="ellipse">
                        <a:avLst/>
                      </a:prstGeom>
                      <a:solidFill>
                        <a:srgbClr val="FF755E"/>
                      </a:solidFill>
                      <a:ln>
                        <a:noFill/>
                      </a:ln>
                    </p:spPr>
                    <p:style>
                      <a:lnRef idx="0">
                        <a:srgbClr val="787070"/>
                      </a:lnRef>
                      <a:fillRef idx="1">
                        <a:schemeClr val="accent1"/>
                      </a:fillRef>
                      <a:effectRef idx="0">
                        <a:schemeClr val="dk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>
                          <a:lnSpc>
                            <a:spcPct val="100000"/>
                          </a:lnSpc>
                        </a:pPr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=−1</m:t>
                              </m:r>
                            </m:oMath>
                          </m:oMathPara>
                        </a14:m>
                        <a:endParaRPr lang="en-US" sz="1600" b="0" dirty="0"/>
                      </a:p>
                      <a:p>
                        <a:pPr algn="ctr">
                          <a:lnSpc>
                            <a:spcPct val="100000"/>
                          </a:lnSpc>
                        </a:pPr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oMath>
                          </m:oMathPara>
                        </a14:m>
                        <a:endParaRPr lang="en-US" sz="1600" b="0" dirty="0"/>
                      </a:p>
                      <a:p>
                        <a:pPr algn="ctr">
                          <a:lnSpc>
                            <a:spcPct val="100000"/>
                          </a:lnSpc>
                        </a:pPr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=2</m:t>
                              </m:r>
                            </m:oMath>
                          </m:oMathPara>
                        </a14:m>
                        <a:endParaRPr lang="en-US" sz="1600" b="0" dirty="0"/>
                      </a:p>
                      <a:p>
                        <a:pPr algn="ctr">
                          <a:lnSpc>
                            <a:spcPct val="100000"/>
                          </a:lnSpc>
                        </a:pPr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oMath>
                          </m:oMathPara>
                        </a14:m>
                        <a:endParaRPr lang="en-US" sz="1600" b="0" dirty="0"/>
                      </a:p>
                      <a:p>
                        <a:pPr algn="ctr">
                          <a:lnSpc>
                            <a:spcPct val="100000"/>
                          </a:lnSpc>
                        </a:pPr>
                        <a:r>
                          <a:rPr lang="en-US" sz="1600" dirty="0"/>
                          <a:t>Linear activation function</a:t>
                        </a:r>
                      </a:p>
                    </p:txBody>
                  </p:sp>
                </mc:Choice>
                <mc:Fallback xmlns="">
                  <p:sp>
                    <p:nvSpPr>
                      <p:cNvPr id="25" name="Oval 24"/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9463103" y="1567698"/>
                        <a:ext cx="1828800" cy="1828800"/>
                      </a:xfrm>
                      <a:prstGeom prst="ellipse">
                        <a:avLst/>
                      </a:prstGeom>
                      <a:blipFill>
                        <a:blip r:embed="rId7"/>
                        <a:stretch>
                          <a:fillRect b="-3667"/>
                        </a:stretch>
                      </a:blipFill>
                      <a:ln>
                        <a:noFill/>
                      </a:ln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7" name="Oval 26"/>
                      <p:cNvSpPr/>
                      <p:nvPr/>
                    </p:nvSpPr>
                    <p:spPr>
                      <a:xfrm>
                        <a:off x="9460390" y="-500822"/>
                        <a:ext cx="1828800" cy="1828800"/>
                      </a:xfrm>
                      <a:prstGeom prst="ellipse">
                        <a:avLst/>
                      </a:prstGeom>
                      <a:solidFill>
                        <a:srgbClr val="FF755E"/>
                      </a:solidFill>
                      <a:ln>
                        <a:noFill/>
                      </a:ln>
                    </p:spPr>
                    <p:style>
                      <a:lnRef idx="0">
                        <a:srgbClr val="787070"/>
                      </a:lnRef>
                      <a:fillRef idx="1">
                        <a:schemeClr val="accent1"/>
                      </a:fillRef>
                      <a:effectRef idx="0">
                        <a:schemeClr val="dk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>
                          <a:lnSpc>
                            <a:spcPct val="100000"/>
                          </a:lnSpc>
                        </a:pPr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oMath>
                          </m:oMathPara>
                        </a14:m>
                        <a:endParaRPr lang="en-US" sz="1600" b="0" dirty="0"/>
                      </a:p>
                      <a:p>
                        <a:pPr algn="ctr">
                          <a:lnSpc>
                            <a:spcPct val="100000"/>
                          </a:lnSpc>
                        </a:pPr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=−1</m:t>
                              </m:r>
                            </m:oMath>
                          </m:oMathPara>
                        </a14:m>
                        <a:endParaRPr lang="en-US" sz="1600" b="0" dirty="0"/>
                      </a:p>
                      <a:p>
                        <a:pPr algn="ctr">
                          <a:lnSpc>
                            <a:spcPct val="100000"/>
                          </a:lnSpc>
                        </a:pPr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oMath>
                          </m:oMathPara>
                        </a14:m>
                        <a:endParaRPr lang="en-US" sz="1600" b="0" dirty="0"/>
                      </a:p>
                      <a:p>
                        <a:pPr algn="ctr">
                          <a:lnSpc>
                            <a:spcPct val="100000"/>
                          </a:lnSpc>
                        </a:pPr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oMath>
                          </m:oMathPara>
                        </a14:m>
                        <a:endParaRPr lang="en-US" sz="1600" b="0" dirty="0"/>
                      </a:p>
                      <a:p>
                        <a:pPr algn="ctr">
                          <a:lnSpc>
                            <a:spcPct val="100000"/>
                          </a:lnSpc>
                        </a:pPr>
                        <a:r>
                          <a:rPr lang="en-US" sz="1600" b="0" dirty="0"/>
                          <a:t>Linear activation function</a:t>
                        </a:r>
                      </a:p>
                    </p:txBody>
                  </p:sp>
                </mc:Choice>
                <mc:Fallback xmlns="">
                  <p:sp>
                    <p:nvSpPr>
                      <p:cNvPr id="27" name="Oval 26"/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9460390" y="-500822"/>
                        <a:ext cx="1828800" cy="1828800"/>
                      </a:xfrm>
                      <a:prstGeom prst="ellipse">
                        <a:avLst/>
                      </a:prstGeom>
                      <a:blipFill>
                        <a:blip r:embed="rId8"/>
                        <a:stretch>
                          <a:fillRect b="-3333"/>
                        </a:stretch>
                      </a:blipFill>
                      <a:ln>
                        <a:noFill/>
                      </a:ln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29" name="Straight Arrow Connector 28"/>
                  <p:cNvCxnSpPr>
                    <a:stCxn id="16" idx="6"/>
                    <a:endCxn id="25" idx="2"/>
                  </p:cNvCxnSpPr>
                  <p:nvPr/>
                </p:nvCxnSpPr>
                <p:spPr>
                  <a:xfrm>
                    <a:off x="7455859" y="1544582"/>
                    <a:ext cx="2007244" cy="937516"/>
                  </a:xfrm>
                  <a:prstGeom prst="straightConnector1">
                    <a:avLst/>
                  </a:prstGeom>
                  <a:ln w="28575" cap="sq">
                    <a:solidFill>
                      <a:srgbClr val="D71E28"/>
                    </a:solidFill>
                    <a:tailEnd type="triangle"/>
                  </a:ln>
                </p:spPr>
                <p:style>
                  <a:lnRef idx="1">
                    <a:srgbClr val="787070"/>
                  </a:lnRef>
                  <a:fillRef idx="0">
                    <a:schemeClr val="accent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31" name="Straight Arrow Connector 30"/>
                  <p:cNvCxnSpPr>
                    <a:stCxn id="15" idx="6"/>
                    <a:endCxn id="25" idx="2"/>
                  </p:cNvCxnSpPr>
                  <p:nvPr/>
                </p:nvCxnSpPr>
                <p:spPr>
                  <a:xfrm>
                    <a:off x="7455860" y="862525"/>
                    <a:ext cx="2007243" cy="1619573"/>
                  </a:xfrm>
                  <a:prstGeom prst="straightConnector1">
                    <a:avLst/>
                  </a:prstGeom>
                  <a:ln w="28575" cap="sq">
                    <a:solidFill>
                      <a:srgbClr val="D71E28"/>
                    </a:solidFill>
                    <a:tailEnd type="triangle"/>
                  </a:ln>
                </p:spPr>
                <p:style>
                  <a:lnRef idx="1">
                    <a:srgbClr val="787070"/>
                  </a:lnRef>
                  <a:fillRef idx="0">
                    <a:schemeClr val="accent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32" name="Straight Arrow Connector 31"/>
                  <p:cNvCxnSpPr>
                    <a:stCxn id="27" idx="6"/>
                    <a:endCxn id="22" idx="2"/>
                  </p:cNvCxnSpPr>
                  <p:nvPr/>
                </p:nvCxnSpPr>
                <p:spPr>
                  <a:xfrm>
                    <a:off x="11289190" y="413578"/>
                    <a:ext cx="588642" cy="1095928"/>
                  </a:xfrm>
                  <a:prstGeom prst="straightConnector1">
                    <a:avLst/>
                  </a:prstGeom>
                  <a:ln w="28575" cap="sq">
                    <a:solidFill>
                      <a:srgbClr val="D71E28"/>
                    </a:solidFill>
                    <a:tailEnd type="triangle"/>
                  </a:ln>
                </p:spPr>
                <p:style>
                  <a:lnRef idx="1">
                    <a:srgbClr val="787070"/>
                  </a:lnRef>
                  <a:fillRef idx="0">
                    <a:schemeClr val="accent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33" name="Straight Arrow Connector 32"/>
                  <p:cNvCxnSpPr>
                    <a:stCxn id="25" idx="6"/>
                    <a:endCxn id="22" idx="2"/>
                  </p:cNvCxnSpPr>
                  <p:nvPr/>
                </p:nvCxnSpPr>
                <p:spPr>
                  <a:xfrm flipV="1">
                    <a:off x="11291903" y="1509506"/>
                    <a:ext cx="585929" cy="972592"/>
                  </a:xfrm>
                  <a:prstGeom prst="straightConnector1">
                    <a:avLst/>
                  </a:prstGeom>
                  <a:ln w="28575" cap="sq">
                    <a:solidFill>
                      <a:srgbClr val="D71E28"/>
                    </a:solidFill>
                    <a:tailEnd type="triangle"/>
                  </a:ln>
                </p:spPr>
                <p:style>
                  <a:lnRef idx="1">
                    <a:srgbClr val="787070"/>
                  </a:lnRef>
                  <a:fillRef idx="0">
                    <a:schemeClr val="accent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</p:cxn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4" name="Oval 13"/>
                    <p:cNvSpPr/>
                    <p:nvPr/>
                  </p:nvSpPr>
                  <p:spPr>
                    <a:xfrm>
                      <a:off x="5603060" y="4475613"/>
                      <a:ext cx="560717" cy="534838"/>
                    </a:xfrm>
                    <a:prstGeom prst="ellipse">
                      <a:avLst/>
                    </a:prstGeom>
                    <a:ln>
                      <a:noFill/>
                    </a:ln>
                  </p:spPr>
                  <p:style>
                    <a:lnRef idx="0">
                      <a:srgbClr val="787070"/>
                    </a:lnRef>
                    <a:fillRef idx="1">
                      <a:schemeClr val="accent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1600" dirty="0"/>
                    </a:p>
                  </p:txBody>
                </p:sp>
              </mc:Choice>
              <mc:Fallback xmlns="">
                <p:sp>
                  <p:nvSpPr>
                    <p:cNvPr id="14" name="Oval 13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603060" y="4475613"/>
                      <a:ext cx="560717" cy="534838"/>
                    </a:xfrm>
                    <a:prstGeom prst="ellipse">
                      <a:avLst/>
                    </a:prstGeom>
                    <a:blipFill>
                      <a:blip r:embed="rId9"/>
                      <a:stretch>
                        <a:fillRect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7" name="Straight Arrow Connector 6"/>
              <p:cNvCxnSpPr>
                <a:stCxn id="14" idx="6"/>
                <a:endCxn id="27" idx="2"/>
              </p:cNvCxnSpPr>
              <p:nvPr/>
            </p:nvCxnSpPr>
            <p:spPr>
              <a:xfrm flipV="1">
                <a:off x="6163777" y="2924682"/>
                <a:ext cx="2005155" cy="1818350"/>
              </a:xfrm>
              <a:prstGeom prst="straightConnector1">
                <a:avLst/>
              </a:prstGeom>
              <a:ln w="28575" cap="sq">
                <a:solidFill>
                  <a:srgbClr val="D71E28"/>
                </a:solidFill>
                <a:tailEnd type="triangle"/>
              </a:ln>
            </p:spPr>
            <p:style>
              <a:lnRef idx="1">
                <a:srgbClr val="787070"/>
              </a:lnRef>
              <a:fillRef idx="0">
                <a:schemeClr val="accent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8" name="Straight Arrow Connector 7"/>
              <p:cNvCxnSpPr>
                <a:stCxn id="14" idx="6"/>
                <a:endCxn id="25" idx="2"/>
              </p:cNvCxnSpPr>
              <p:nvPr/>
            </p:nvCxnSpPr>
            <p:spPr>
              <a:xfrm>
                <a:off x="6163777" y="4743032"/>
                <a:ext cx="2007868" cy="250170"/>
              </a:xfrm>
              <a:prstGeom prst="straightConnector1">
                <a:avLst/>
              </a:prstGeom>
              <a:ln w="28575" cap="sq">
                <a:solidFill>
                  <a:srgbClr val="D71E28"/>
                </a:solidFill>
                <a:tailEnd type="triangle"/>
              </a:ln>
            </p:spPr>
            <p:style>
              <a:lnRef idx="1">
                <a:srgbClr val="787070"/>
              </a:lnRef>
              <a:fillRef idx="0">
                <a:schemeClr val="accent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11" name="Straight Arrow Connector 10"/>
              <p:cNvCxnSpPr>
                <a:stCxn id="16" idx="6"/>
                <a:endCxn id="27" idx="2"/>
              </p:cNvCxnSpPr>
              <p:nvPr/>
            </p:nvCxnSpPr>
            <p:spPr>
              <a:xfrm flipV="1">
                <a:off x="6164401" y="2924682"/>
                <a:ext cx="2004531" cy="1131004"/>
              </a:xfrm>
              <a:prstGeom prst="straightConnector1">
                <a:avLst/>
              </a:prstGeom>
              <a:ln w="28575" cap="sq">
                <a:solidFill>
                  <a:srgbClr val="D71E28"/>
                </a:solidFill>
                <a:tailEnd type="triangle"/>
              </a:ln>
            </p:spPr>
            <p:style>
              <a:lnRef idx="1">
                <a:srgbClr val="787070"/>
              </a:lnRef>
              <a:fillRef idx="0">
                <a:schemeClr val="accent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12" name="Straight Arrow Connector 11"/>
              <p:cNvCxnSpPr>
                <a:stCxn id="15" idx="6"/>
                <a:endCxn id="27" idx="2"/>
              </p:cNvCxnSpPr>
              <p:nvPr/>
            </p:nvCxnSpPr>
            <p:spPr>
              <a:xfrm flipV="1">
                <a:off x="6164402" y="2924682"/>
                <a:ext cx="2004530" cy="448947"/>
              </a:xfrm>
              <a:prstGeom prst="straightConnector1">
                <a:avLst/>
              </a:prstGeom>
              <a:ln w="28575" cap="sq">
                <a:solidFill>
                  <a:srgbClr val="D71E28"/>
                </a:solidFill>
                <a:tailEnd type="triangle"/>
              </a:ln>
            </p:spPr>
            <p:style>
              <a:lnRef idx="1">
                <a:srgbClr val="787070"/>
              </a:lnRef>
              <a:fillRef idx="0">
                <a:schemeClr val="accent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Oval 60"/>
                <p:cNvSpPr/>
                <p:nvPr/>
              </p:nvSpPr>
              <p:spPr>
                <a:xfrm>
                  <a:off x="11211214" y="3524591"/>
                  <a:ext cx="560717" cy="534838"/>
                </a:xfrm>
                <a:prstGeom prst="ellipse">
                  <a:avLst/>
                </a:prstGeom>
                <a:solidFill>
                  <a:schemeClr val="accent2">
                    <a:lumMod val="50000"/>
                  </a:schemeClr>
                </a:solidFill>
                <a:ln>
                  <a:noFill/>
                </a:ln>
              </p:spPr>
              <p:style>
                <a:lnRef idx="0">
                  <a:srgbClr val="787070"/>
                </a:lnRef>
                <a:fillRef idx="1">
                  <a:schemeClr val="accent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lnSpc>
                      <a:spcPct val="100000"/>
                    </a:lnSpc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61" name="Oval 6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11214" y="3524591"/>
                  <a:ext cx="560717" cy="534838"/>
                </a:xfrm>
                <a:prstGeom prst="ellipse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2" name="Straight Arrow Connector 61"/>
            <p:cNvCxnSpPr>
              <a:stCxn id="22" idx="6"/>
              <a:endCxn id="61" idx="2"/>
            </p:cNvCxnSpPr>
            <p:nvPr/>
          </p:nvCxnSpPr>
          <p:spPr>
            <a:xfrm>
              <a:off x="10625285" y="3792010"/>
              <a:ext cx="585929" cy="0"/>
            </a:xfrm>
            <a:prstGeom prst="straightConnector1">
              <a:avLst/>
            </a:prstGeom>
            <a:ln w="28575" cap="sq">
              <a:solidFill>
                <a:srgbClr val="D71E28"/>
              </a:solidFill>
              <a:tailEnd type="triangle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sp>
          <p:nvSpPr>
            <p:cNvPr id="69" name="TextBox 68"/>
            <p:cNvSpPr txBox="1"/>
            <p:nvPr/>
          </p:nvSpPr>
          <p:spPr>
            <a:xfrm>
              <a:off x="9040195" y="5824585"/>
              <a:ext cx="1341380" cy="3184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1200"/>
                </a:spcBef>
                <a:buSzPct val="100000"/>
              </a:pPr>
              <a:r>
                <a:rPr lang="en-US" sz="1600" dirty="0"/>
                <a:t>Hidden layer 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49880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2110F0-F608-9305-E3F8-2D75A9271E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Enter the Random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E0ACD2-7BF0-C1FD-6DEE-1697C33634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However, there are a lot of phenomena for which we do not have certainty in the output we are trying to predict:</a:t>
            </a:r>
          </a:p>
          <a:p>
            <a:pPr lvl="1"/>
            <a:r>
              <a:rPr lang="en-US" dirty="0"/>
              <a:t>Will I get admitted to my dream school if I get a 1500 on SAT?</a:t>
            </a:r>
          </a:p>
          <a:p>
            <a:pPr lvl="1"/>
            <a:r>
              <a:rPr lang="en-US" dirty="0"/>
              <a:t>Wells Fargo example: do we give credit to a customer?</a:t>
            </a:r>
          </a:p>
          <a:p>
            <a:pPr lvl="1"/>
            <a:r>
              <a:rPr lang="en-US" dirty="0"/>
              <a:t>Who will win the </a:t>
            </a:r>
            <a:r>
              <a:rPr lang="en-US" dirty="0" err="1"/>
              <a:t>SuperBowl</a:t>
            </a:r>
            <a:r>
              <a:rPr lang="en-US" dirty="0"/>
              <a:t>?</a:t>
            </a:r>
          </a:p>
          <a:p>
            <a:pPr lvl="1"/>
            <a:r>
              <a:rPr lang="en-US" dirty="0"/>
              <a:t>How will stock prices move?</a:t>
            </a:r>
          </a:p>
          <a:p>
            <a:pPr lvl="1"/>
            <a:r>
              <a:rPr lang="en-US" dirty="0"/>
              <a:t>Will it rain tomorrow?</a:t>
            </a:r>
          </a:p>
          <a:p>
            <a:r>
              <a:rPr lang="en-US" dirty="0"/>
              <a:t>In these phenomena, we witness </a:t>
            </a:r>
            <a:r>
              <a:rPr lang="en-US" dirty="0">
                <a:solidFill>
                  <a:srgbClr val="FF0000"/>
                </a:solidFill>
              </a:rPr>
              <a:t>randomness</a:t>
            </a:r>
            <a:r>
              <a:rPr lang="en-US" dirty="0"/>
              <a:t>. To deal with such phenomena, we build </a:t>
            </a:r>
            <a:r>
              <a:rPr lang="en-US" dirty="0">
                <a:solidFill>
                  <a:srgbClr val="FF0000"/>
                </a:solidFill>
              </a:rPr>
              <a:t>models</a:t>
            </a:r>
            <a:r>
              <a:rPr lang="en-US" dirty="0"/>
              <a:t>.</a:t>
            </a:r>
          </a:p>
          <a:p>
            <a:r>
              <a:rPr lang="en-US" dirty="0"/>
              <a:t>Key terms:</a:t>
            </a:r>
          </a:p>
          <a:p>
            <a:pPr lvl="1"/>
            <a:r>
              <a:rPr lang="en-US" b="1" dirty="0"/>
              <a:t>Dependent Variable: </a:t>
            </a:r>
            <a:r>
              <a:rPr lang="en-US" dirty="0"/>
              <a:t>the output that we are trying to capture. This depends on various factors.</a:t>
            </a:r>
          </a:p>
          <a:p>
            <a:pPr lvl="1"/>
            <a:r>
              <a:rPr lang="en-US" b="1" dirty="0"/>
              <a:t>Independent Variable: </a:t>
            </a:r>
            <a:r>
              <a:rPr lang="en-US" dirty="0"/>
              <a:t>The factors on which the output depends; given these factors, we want to predict the output</a:t>
            </a:r>
          </a:p>
          <a:p>
            <a:pPr lvl="1"/>
            <a:r>
              <a:rPr lang="en-US" b="1" dirty="0"/>
              <a:t>Signal and noise: </a:t>
            </a:r>
            <a:r>
              <a:rPr lang="en-US" dirty="0"/>
              <a:t>Given the random nature of the dependent variable, we expect some noise to be part of the output which obscures the signal</a:t>
            </a:r>
          </a:p>
          <a:p>
            <a:pPr lvl="1"/>
            <a:r>
              <a:rPr lang="en-US" b="1" dirty="0"/>
              <a:t>Error: </a:t>
            </a:r>
            <a:r>
              <a:rPr lang="en-US" dirty="0"/>
              <a:t>The model hopes to capture the signal from the output, the difference between output and the predicted output is the error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2D0E3E-2657-8809-C46C-F0F951D6CE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640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Layers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output layer in neural networks is a little special.</a:t>
            </a:r>
          </a:p>
          <a:p>
            <a:r>
              <a:rPr lang="en-US" dirty="0"/>
              <a:t>The number of neurons and activation function are chosen so that they match the variable being predicted (the “response”).</a:t>
            </a:r>
          </a:p>
          <a:p>
            <a:r>
              <a:rPr lang="en-US" dirty="0"/>
              <a:t>For example: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More complicated tasks often us other functions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30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7214948"/>
              </p:ext>
            </p:extLst>
          </p:nvPr>
        </p:nvGraphicFramePr>
        <p:xfrm>
          <a:off x="486833" y="3015934"/>
          <a:ext cx="11216640" cy="173736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922684">
                  <a:extLst>
                    <a:ext uri="{9D8B030D-6E8A-4147-A177-3AD203B41FA5}">
                      <a16:colId xmlns:a16="http://schemas.microsoft.com/office/drawing/2014/main" val="3199335909"/>
                    </a:ext>
                  </a:extLst>
                </a:gridCol>
                <a:gridCol w="1922684">
                  <a:extLst>
                    <a:ext uri="{9D8B030D-6E8A-4147-A177-3AD203B41FA5}">
                      <a16:colId xmlns:a16="http://schemas.microsoft.com/office/drawing/2014/main" val="3429518845"/>
                    </a:ext>
                  </a:extLst>
                </a:gridCol>
                <a:gridCol w="1922684">
                  <a:extLst>
                    <a:ext uri="{9D8B030D-6E8A-4147-A177-3AD203B41FA5}">
                      <a16:colId xmlns:a16="http://schemas.microsoft.com/office/drawing/2014/main" val="3907362437"/>
                    </a:ext>
                  </a:extLst>
                </a:gridCol>
                <a:gridCol w="5448588">
                  <a:extLst>
                    <a:ext uri="{9D8B030D-6E8A-4147-A177-3AD203B41FA5}">
                      <a16:colId xmlns:a16="http://schemas.microsoft.com/office/drawing/2014/main" val="53488497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Response</a:t>
                      </a:r>
                      <a:r>
                        <a:rPr lang="en-US" baseline="0" dirty="0"/>
                        <a:t> Variable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Examples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Activation</a:t>
                      </a:r>
                      <a:r>
                        <a:rPr lang="en-US" baseline="0" dirty="0"/>
                        <a:t> Function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What It Does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44345641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r>
                        <a:rPr lang="en-US" dirty="0"/>
                        <a:t>Binary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Logistic regression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Sigmoid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Forces the output of the network to be between 0 and</a:t>
                      </a:r>
                      <a:r>
                        <a:rPr lang="en-US" baseline="0" dirty="0"/>
                        <a:t> 1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313098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r>
                        <a:rPr lang="en-US" dirty="0"/>
                        <a:t>Continuous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Linear regression</a:t>
                      </a:r>
                    </a:p>
                    <a:p>
                      <a:r>
                        <a:rPr lang="en-US" dirty="0"/>
                        <a:t>“Age”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Linear</a:t>
                      </a:r>
                      <a:r>
                        <a:rPr lang="en-US" baseline="0" dirty="0"/>
                        <a:t> or identity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Doesn’t restrict the output,</a:t>
                      </a:r>
                      <a:r>
                        <a:rPr lang="en-US" baseline="0" dirty="0"/>
                        <a:t> by leaving it “as-is”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361133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92004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Training Neural Networks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541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a Neural Network With Data</a:t>
            </a:r>
            <a:br>
              <a:rPr lang="en-US" dirty="0"/>
            </a:br>
            <a:r>
              <a:rPr lang="en-US" dirty="0"/>
              <a:t>Learning the Weights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The </a:t>
                </a:r>
                <a:r>
                  <a:rPr lang="en-US" b="1" dirty="0"/>
                  <a:t>weights</a:t>
                </a:r>
                <a:r>
                  <a:rPr lang="en-US" dirty="0"/>
                  <a:t> (and </a:t>
                </a:r>
                <a:r>
                  <a:rPr lang="en-US" b="1" dirty="0"/>
                  <a:t>bias</a:t>
                </a:r>
                <a:r>
                  <a:rPr lang="en-US" dirty="0"/>
                  <a:t>) of each neuron (throughout the whole network) determine the value of the response that the network predicts for a given input</a:t>
                </a:r>
              </a:p>
              <a:p>
                <a:pPr lvl="1"/>
                <a:r>
                  <a:rPr lang="en-US" dirty="0"/>
                  <a:t>Need to choose weights carefully so the network does a good job! </a:t>
                </a:r>
              </a:p>
              <a:p>
                <a:r>
                  <a:rPr lang="en-US" dirty="0"/>
                  <a:t>But what are the right weights?</a:t>
                </a:r>
              </a:p>
              <a:p>
                <a:r>
                  <a:rPr lang="en-US" dirty="0"/>
                  <a:t>No one knows ahead of time, so we use </a:t>
                </a:r>
                <a:r>
                  <a:rPr lang="en-US" b="1" dirty="0"/>
                  <a:t>data</a:t>
                </a:r>
                <a:r>
                  <a:rPr lang="en-US" dirty="0"/>
                  <a:t> to let the neural network figure it out!</a:t>
                </a:r>
              </a:p>
              <a:p>
                <a:r>
                  <a:rPr lang="en-US" dirty="0"/>
                  <a:t>To do so, we decide on a good </a:t>
                </a:r>
                <a:r>
                  <a:rPr lang="en-US" b="1" dirty="0"/>
                  <a:t>cost</a:t>
                </a:r>
                <a:r>
                  <a:rPr lang="en-US" dirty="0"/>
                  <a:t> (or </a:t>
                </a:r>
                <a:r>
                  <a:rPr lang="en-US" b="1" dirty="0"/>
                  <a:t>loss</a:t>
                </a:r>
                <a:r>
                  <a:rPr lang="en-US" dirty="0"/>
                  <a:t>) </a:t>
                </a:r>
                <a:r>
                  <a:rPr lang="en-US" b="1" dirty="0"/>
                  <a:t>function</a:t>
                </a:r>
                <a:r>
                  <a:rPr lang="en-US" dirty="0"/>
                  <a:t>, which should:</a:t>
                </a:r>
              </a:p>
              <a:p>
                <a:pPr lvl="1"/>
                <a:r>
                  <a:rPr lang="en-US" dirty="0"/>
                  <a:t>Represent an average of the cost of individual observations in the training set</a:t>
                </a:r>
              </a:p>
              <a:p>
                <a:pPr lvl="2"/>
                <a:r>
                  <a:rPr lang="en-US" b="1" dirty="0"/>
                  <a:t>Idea</a:t>
                </a:r>
                <a:r>
                  <a:rPr lang="en-US" dirty="0"/>
                  <a:t>:</a:t>
                </a:r>
                <a:r>
                  <a:rPr lang="en-US" b="1" dirty="0"/>
                  <a:t> </a:t>
                </a:r>
                <a:r>
                  <a:rPr lang="en-US" dirty="0"/>
                  <a:t>If the cost is small, the network describes the data well. If the cost is large…</a:t>
                </a:r>
              </a:p>
              <a:p>
                <a:pPr lvl="1"/>
                <a:r>
                  <a:rPr lang="en-US" dirty="0"/>
                  <a:t>A function of the outputs from the ANN and the response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b="0" dirty="0"/>
              </a:p>
              <a:p>
                <a:r>
                  <a:rPr lang="en-US" dirty="0"/>
                  <a:t>Run the algorithm that lets the network adjust the weights to improve the predictions and therefore the cost function</a:t>
                </a:r>
              </a:p>
              <a:p>
                <a:r>
                  <a:rPr lang="en-US" dirty="0"/>
                  <a:t>Choose weights and biases that minimize the cost function</a:t>
                </a:r>
              </a:p>
              <a:p>
                <a:r>
                  <a:rPr lang="en-US" dirty="0"/>
                  <a:t>In principle, this can achieved using calculus, but in practice this is often achieved using a numerical algorithm</a:t>
                </a:r>
              </a:p>
              <a:p>
                <a:r>
                  <a:rPr lang="en-US" dirty="0"/>
                  <a:t>When training a neural network, the data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) are thought of as fixed.</a:t>
                </a:r>
              </a:p>
              <a:p>
                <a:r>
                  <a:rPr lang="en-US" dirty="0"/>
                  <a:t>Adjust the weights and biases to fit the set of training data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96" t="-1736" b="-76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905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Choice of Cost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The </a:t>
                </a:r>
                <a:r>
                  <a:rPr lang="en-US" b="1" dirty="0"/>
                  <a:t>cost function</a:t>
                </a:r>
                <a:r>
                  <a:rPr lang="en-US" dirty="0"/>
                  <a:t> (or </a:t>
                </a:r>
                <a:r>
                  <a:rPr lang="en-US" b="1" dirty="0"/>
                  <a:t>loss function</a:t>
                </a:r>
                <a:r>
                  <a:rPr lang="en-US" dirty="0"/>
                  <a:t>) provides a global measure comparing the output of a network (predicted response) with the true response for a set of data</a:t>
                </a:r>
              </a:p>
              <a:p>
                <a:r>
                  <a:rPr lang="en-US" dirty="0"/>
                  <a:t>Depends heavily on the task</a:t>
                </a:r>
              </a:p>
              <a:p>
                <a:r>
                  <a:rPr lang="en-US" dirty="0"/>
                  <a:t>If we have a continuous response, we use squared error loss: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If we have a binary response, we use cross-entropy or logloss: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For other tasks, there are other loss functions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96" t="-17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568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Technical Detail</a:t>
            </a:r>
            <a:br>
              <a:rPr lang="en-US" dirty="0"/>
            </a:br>
            <a:r>
              <a:rPr lang="en-US" sz="2000" dirty="0"/>
              <a:t>Cross-Entropy/Logloss Example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Cost function: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Consider the above set of observed and predicted values</a:t>
                </a:r>
                <a:endParaRPr lang="en-US" b="1" dirty="0"/>
              </a:p>
              <a:p>
                <a:pPr marL="0" indent="0">
                  <a:buNone/>
                </a:pPr>
                <a:r>
                  <a:rPr lang="en-US" b="1" dirty="0"/>
                  <a:t>Question 1</a:t>
                </a:r>
                <a:r>
                  <a:rPr lang="en-US" dirty="0"/>
                  <a:t>:</a:t>
                </a:r>
                <a:r>
                  <a:rPr lang="en-US" b="1" dirty="0"/>
                  <a:t> </a:t>
                </a:r>
                <a:r>
                  <a:rPr lang="en-US" dirty="0"/>
                  <a:t>Which observation do you think contributes the most overall to the loss? The least?</a:t>
                </a:r>
                <a:endParaRPr lang="en-US" b="1" dirty="0"/>
              </a:p>
              <a:p>
                <a:pPr marL="0" indent="0">
                  <a:buNone/>
                </a:pPr>
                <a:r>
                  <a:rPr lang="en-US" b="1" dirty="0"/>
                  <a:t>Question 2</a:t>
                </a:r>
                <a:r>
                  <a:rPr lang="en-US" dirty="0"/>
                  <a:t>:</a:t>
                </a:r>
                <a:r>
                  <a:rPr lang="en-US" b="1" dirty="0"/>
                  <a:t> </a:t>
                </a:r>
                <a:r>
                  <a:rPr lang="en-US" dirty="0"/>
                  <a:t>What is the total loss?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96" t="-17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34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9235640"/>
                  </p:ext>
                </p:extLst>
              </p:nvPr>
            </p:nvGraphicFramePr>
            <p:xfrm>
              <a:off x="2741813" y="2538738"/>
              <a:ext cx="6706680" cy="185420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2235560">
                      <a:extLst>
                        <a:ext uri="{9D8B030D-6E8A-4147-A177-3AD203B41FA5}">
                          <a16:colId xmlns:a16="http://schemas.microsoft.com/office/drawing/2014/main" val="483813875"/>
                        </a:ext>
                      </a:extLst>
                    </a:gridCol>
                    <a:gridCol w="2235560">
                      <a:extLst>
                        <a:ext uri="{9D8B030D-6E8A-4147-A177-3AD203B41FA5}">
                          <a16:colId xmlns:a16="http://schemas.microsoft.com/office/drawing/2014/main" val="328289031"/>
                        </a:ext>
                      </a:extLst>
                    </a:gridCol>
                    <a:gridCol w="2235560">
                      <a:extLst>
                        <a:ext uri="{9D8B030D-6E8A-4147-A177-3AD203B41FA5}">
                          <a16:colId xmlns:a16="http://schemas.microsoft.com/office/drawing/2014/main" val="98474262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True </a:t>
                          </a:r>
                          <a14:m>
                            <m:oMath xmlns:m="http://schemas.openxmlformats.org/officeDocument/2006/math">
                              <m:r>
                                <a:rPr lang="en-US" smtClean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oMath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Predicted </a:t>
                          </a:r>
                          <a14:m>
                            <m:oMath xmlns:m="http://schemas.openxmlformats.org/officeDocument/2006/math">
                              <m:r>
                                <a:rPr lang="en-US" smtClean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oMath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Loss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05651564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12720964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0.4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90366573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0.9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89090584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0.8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8433053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9235640"/>
                  </p:ext>
                </p:extLst>
              </p:nvPr>
            </p:nvGraphicFramePr>
            <p:xfrm>
              <a:off x="2741813" y="2538738"/>
              <a:ext cx="6706680" cy="185420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2235560">
                      <a:extLst>
                        <a:ext uri="{9D8B030D-6E8A-4147-A177-3AD203B41FA5}">
                          <a16:colId xmlns:a16="http://schemas.microsoft.com/office/drawing/2014/main" val="483813875"/>
                        </a:ext>
                      </a:extLst>
                    </a:gridCol>
                    <a:gridCol w="2235560">
                      <a:extLst>
                        <a:ext uri="{9D8B030D-6E8A-4147-A177-3AD203B41FA5}">
                          <a16:colId xmlns:a16="http://schemas.microsoft.com/office/drawing/2014/main" val="328289031"/>
                        </a:ext>
                      </a:extLst>
                    </a:gridCol>
                    <a:gridCol w="2235560">
                      <a:extLst>
                        <a:ext uri="{9D8B030D-6E8A-4147-A177-3AD203B41FA5}">
                          <a16:colId xmlns:a16="http://schemas.microsoft.com/office/drawing/2014/main" val="98474262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45" t="-4918" r="-200817" b="-41639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0545" t="-4918" r="-100817" b="-41639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Loss</a:t>
                          </a:r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05651564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0.1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12720964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0.4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90366573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0.9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89090584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0.8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843305300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532528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Technical Detail</a:t>
            </a:r>
            <a:br>
              <a:rPr lang="en-US" dirty="0"/>
            </a:br>
            <a:r>
              <a:rPr lang="en-US" sz="2000" dirty="0"/>
              <a:t>Gradient Descent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Iterative algorithm to minimize a function (in this case, the </a:t>
            </a:r>
            <a:r>
              <a:rPr lang="en-US" b="1" dirty="0"/>
              <a:t>cost function</a:t>
            </a:r>
            <a:r>
              <a:rPr lang="en-US" dirty="0"/>
              <a:t>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Start with an initial point.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Estimate the gradient (“slope” at that point rate of change, or derivative) of the cost function.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Propose a new point by taking a small multiple of the gradient.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Calculate the cost function and its gradient at the new point.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Repeat until the value of the cost function stops getting smaller.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35</a:t>
            </a:fld>
            <a:endParaRPr lang="en-US"/>
          </a:p>
        </p:txBody>
      </p:sp>
      <p:pic>
        <p:nvPicPr>
          <p:cNvPr id="6" name="Google Shape;333;p42"/>
          <p:cNvPicPr preferRelativeResize="0">
            <a:picLocks noGrp="1"/>
          </p:cNvPicPr>
          <p:nvPr>
            <p:ph sz="half" idx="2"/>
          </p:nvPr>
        </p:nvPicPr>
        <p:blipFill rotWithShape="1">
          <a:blip r:embed="rId2">
            <a:alphaModFix/>
          </a:blip>
          <a:srcRect/>
          <a:stretch/>
        </p:blipFill>
        <p:spPr>
          <a:xfrm>
            <a:off x="6670911" y="1600200"/>
            <a:ext cx="4703290" cy="45720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335;p42"/>
          <p:cNvSpPr txBox="1"/>
          <p:nvPr/>
        </p:nvSpPr>
        <p:spPr>
          <a:xfrm>
            <a:off x="7003915" y="813000"/>
            <a:ext cx="4212725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This example is shows the process of adjusting a single weight!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81114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Technical Detail</a:t>
            </a:r>
            <a:br>
              <a:rPr lang="en-US" dirty="0"/>
            </a:br>
            <a:r>
              <a:rPr lang="en-US" dirty="0"/>
              <a:t>Potential Concerns with Gradient Descent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Poor choice of initial value</a:t>
            </a:r>
          </a:p>
          <a:p>
            <a:r>
              <a:rPr lang="en-US" dirty="0"/>
              <a:t>Local minima or “saddle points”</a:t>
            </a:r>
          </a:p>
          <a:p>
            <a:pPr lvl="1"/>
            <a:r>
              <a:rPr lang="en-US" dirty="0"/>
              <a:t>Close to global minimum</a:t>
            </a:r>
          </a:p>
          <a:p>
            <a:pPr lvl="1"/>
            <a:r>
              <a:rPr lang="en-US" dirty="0"/>
              <a:t>Not so close to global minimum</a:t>
            </a:r>
          </a:p>
          <a:p>
            <a:r>
              <a:rPr lang="en-US" dirty="0"/>
              <a:t>Failing to converge, or finally stop changing</a:t>
            </a:r>
          </a:p>
          <a:p>
            <a:endParaRPr lang="en-US" dirty="0"/>
          </a:p>
          <a:p>
            <a:r>
              <a:rPr lang="en-US" dirty="0"/>
              <a:t>Other optimization algorithms have been designed to address some of these concerns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36</a:t>
            </a:fld>
            <a:endParaRPr lang="en-US"/>
          </a:p>
        </p:txBody>
      </p:sp>
      <p:pic>
        <p:nvPicPr>
          <p:cNvPr id="6" name="Google Shape;345;p43"/>
          <p:cNvPicPr preferRelativeResize="0">
            <a:picLocks noGrp="1"/>
          </p:cNvPicPr>
          <p:nvPr>
            <p:ph sz="half" idx="2"/>
          </p:nvPr>
        </p:nvPicPr>
        <p:blipFill rotWithShape="1">
          <a:blip r:embed="rId2">
            <a:alphaModFix/>
          </a:blip>
          <a:srcRect/>
          <a:stretch/>
        </p:blipFill>
        <p:spPr>
          <a:xfrm>
            <a:off x="6670911" y="1600200"/>
            <a:ext cx="4703290" cy="4572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04889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Technical Detail</a:t>
            </a:r>
            <a:br>
              <a:rPr lang="en-US" dirty="0"/>
            </a:br>
            <a:r>
              <a:rPr lang="en-US" sz="2000" dirty="0"/>
              <a:t>Gradient Descent in Neural Networks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Need to calculate the gradient for each weight</a:t>
            </a:r>
          </a:p>
          <a:p>
            <a:r>
              <a:rPr lang="en-US" dirty="0"/>
              <a:t>Harder to visualize if many neurons, but the same idea</a:t>
            </a:r>
          </a:p>
          <a:p>
            <a:r>
              <a:rPr lang="en-US" dirty="0"/>
              <a:t>Neural networks can have hundreds or thousands of weights to learn, and we can’t visualize the surface</a:t>
            </a:r>
          </a:p>
          <a:p>
            <a:r>
              <a:rPr lang="en-US" dirty="0"/>
              <a:t>Adjusting one weight affects other weights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37</a:t>
            </a:fld>
            <a:endParaRPr lang="en-US"/>
          </a:p>
        </p:txBody>
      </p:sp>
      <p:grpSp>
        <p:nvGrpSpPr>
          <p:cNvPr id="126" name="Group 125"/>
          <p:cNvGrpSpPr/>
          <p:nvPr/>
        </p:nvGrpSpPr>
        <p:grpSpPr>
          <a:xfrm>
            <a:off x="3051820" y="3274726"/>
            <a:ext cx="6086665" cy="3240374"/>
            <a:chOff x="2700200" y="3102532"/>
            <a:chExt cx="6086665" cy="3240374"/>
          </a:xfrm>
        </p:grpSpPr>
        <p:grpSp>
          <p:nvGrpSpPr>
            <p:cNvPr id="96" name="Group 95"/>
            <p:cNvGrpSpPr/>
            <p:nvPr/>
          </p:nvGrpSpPr>
          <p:grpSpPr>
            <a:xfrm>
              <a:off x="2700200" y="3102532"/>
              <a:ext cx="6086665" cy="3240374"/>
              <a:chOff x="2408370" y="3072982"/>
              <a:chExt cx="6086665" cy="3240374"/>
            </a:xfrm>
          </p:grpSpPr>
          <p:grpSp>
            <p:nvGrpSpPr>
              <p:cNvPr id="6" name="Group 5"/>
              <p:cNvGrpSpPr/>
              <p:nvPr/>
            </p:nvGrpSpPr>
            <p:grpSpPr>
              <a:xfrm>
                <a:off x="2408370" y="3072982"/>
                <a:ext cx="6086665" cy="3240374"/>
                <a:chOff x="6095153" y="3301582"/>
                <a:chExt cx="6086665" cy="3240374"/>
              </a:xfrm>
            </p:grpSpPr>
            <p:grpSp>
              <p:nvGrpSpPr>
                <p:cNvPr id="7" name="Group 6"/>
                <p:cNvGrpSpPr/>
                <p:nvPr/>
              </p:nvGrpSpPr>
              <p:grpSpPr>
                <a:xfrm>
                  <a:off x="6095153" y="3301582"/>
                  <a:ext cx="6086665" cy="3240374"/>
                  <a:chOff x="6095153" y="3301582"/>
                  <a:chExt cx="6086665" cy="3240374"/>
                </a:xfrm>
              </p:grpSpPr>
              <p:grpSp>
                <p:nvGrpSpPr>
                  <p:cNvPr id="14" name="Group 13"/>
                  <p:cNvGrpSpPr/>
                  <p:nvPr/>
                </p:nvGrpSpPr>
                <p:grpSpPr>
                  <a:xfrm>
                    <a:off x="6095153" y="3301582"/>
                    <a:ext cx="6086665" cy="3240374"/>
                    <a:chOff x="7386611" y="790478"/>
                    <a:chExt cx="6086665" cy="3240374"/>
                  </a:xfrm>
                </p:grpSpPr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16" name="Oval 15"/>
                        <p:cNvSpPr/>
                        <p:nvPr/>
                      </p:nvSpPr>
                      <p:spPr>
                        <a:xfrm>
                          <a:off x="7599087" y="1180744"/>
                          <a:ext cx="560717" cy="534838"/>
                        </a:xfrm>
                        <a:prstGeom prst="ellipse">
                          <a:avLst/>
                        </a:prstGeom>
                        <a:ln>
                          <a:noFill/>
                        </a:ln>
                      </p:spPr>
                      <p:style>
                        <a:lnRef idx="0">
                          <a:srgbClr val="787070"/>
                        </a:lnRef>
                        <a:fillRef idx="1">
                          <a:schemeClr val="accent1"/>
                        </a:fillRef>
                        <a:effectRef idx="0">
                          <a:schemeClr val="dk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p:txBody>
                    </p:sp>
                  </mc:Choice>
                  <mc:Fallback xmlns="">
                    <p:sp>
                      <p:nvSpPr>
                        <p:cNvPr id="16" name="Oval 15"/>
                        <p:cNvSpPr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7599087" y="1180744"/>
                          <a:ext cx="560717" cy="534838"/>
                        </a:xfrm>
                        <a:prstGeom prst="ellipse">
                          <a:avLst/>
                        </a:prstGeom>
                        <a:blipFill>
                          <a:blip r:embed="rId2"/>
                          <a:stretch>
                            <a:fillRect/>
                          </a:stretch>
                        </a:blipFill>
                        <a:ln>
                          <a:noFill/>
                        </a:ln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17" name="Oval 16"/>
                        <p:cNvSpPr/>
                        <p:nvPr/>
                      </p:nvSpPr>
                      <p:spPr>
                        <a:xfrm>
                          <a:off x="7599086" y="1862801"/>
                          <a:ext cx="560717" cy="534838"/>
                        </a:xfrm>
                        <a:prstGeom prst="ellipse">
                          <a:avLst/>
                        </a:prstGeom>
                        <a:ln>
                          <a:noFill/>
                        </a:ln>
                      </p:spPr>
                      <p:style>
                        <a:lnRef idx="0">
                          <a:srgbClr val="787070"/>
                        </a:lnRef>
                        <a:fillRef idx="1">
                          <a:schemeClr val="accent1"/>
                        </a:fillRef>
                        <a:effectRef idx="0">
                          <a:schemeClr val="dk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p:txBody>
                    </p:sp>
                  </mc:Choice>
                  <mc:Fallback xmlns="">
                    <p:sp>
                      <p:nvSpPr>
                        <p:cNvPr id="17" name="Oval 16"/>
                        <p:cNvSpPr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7599086" y="1862801"/>
                          <a:ext cx="560717" cy="534838"/>
                        </a:xfrm>
                        <a:prstGeom prst="ellipse">
                          <a:avLst/>
                        </a:prstGeom>
                        <a:blipFill>
                          <a:blip r:embed="rId3"/>
                          <a:stretch>
                            <a:fillRect/>
                          </a:stretch>
                        </a:blipFill>
                        <a:ln>
                          <a:noFill/>
                        </a:ln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p:sp>
                  <p:nvSpPr>
                    <p:cNvPr id="18" name="Oval 17"/>
                    <p:cNvSpPr/>
                    <p:nvPr/>
                  </p:nvSpPr>
                  <p:spPr>
                    <a:xfrm>
                      <a:off x="9250136" y="2285261"/>
                      <a:ext cx="560717" cy="534838"/>
                    </a:xfrm>
                    <a:prstGeom prst="ellipse">
                      <a:avLst/>
                    </a:prstGeom>
                    <a:solidFill>
                      <a:srgbClr val="FF755E"/>
                    </a:solidFill>
                    <a:ln>
                      <a:noFill/>
                    </a:ln>
                  </p:spPr>
                  <p:style>
                    <a:lnRef idx="0">
                      <a:srgbClr val="787070"/>
                    </a:lnRef>
                    <a:fillRef idx="1">
                      <a:schemeClr val="accent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sz="1600" dirty="0"/>
                    </a:p>
                  </p:txBody>
                </p:sp>
                <p:cxnSp>
                  <p:nvCxnSpPr>
                    <p:cNvPr id="19" name="Straight Arrow Connector 18"/>
                    <p:cNvCxnSpPr>
                      <a:stCxn id="16" idx="6"/>
                      <a:endCxn id="18" idx="2"/>
                    </p:cNvCxnSpPr>
                    <p:nvPr/>
                  </p:nvCxnSpPr>
                  <p:spPr>
                    <a:xfrm>
                      <a:off x="8159804" y="1448163"/>
                      <a:ext cx="1090332" cy="1104517"/>
                    </a:xfrm>
                    <a:prstGeom prst="straightConnector1">
                      <a:avLst/>
                    </a:prstGeom>
                    <a:ln w="28575" cap="sq">
                      <a:solidFill>
                        <a:srgbClr val="D71E28"/>
                      </a:solidFill>
                      <a:tailEnd type="triangle"/>
                    </a:ln>
                  </p:spPr>
                  <p:style>
                    <a:lnRef idx="1">
                      <a:srgbClr val="787070"/>
                    </a:lnRef>
                    <a:fillRef idx="0">
                      <a:schemeClr val="accent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</p:cxnSp>
                <p:cxnSp>
                  <p:nvCxnSpPr>
                    <p:cNvPr id="20" name="Straight Arrow Connector 19"/>
                    <p:cNvCxnSpPr>
                      <a:stCxn id="17" idx="6"/>
                      <a:endCxn id="18" idx="2"/>
                    </p:cNvCxnSpPr>
                    <p:nvPr/>
                  </p:nvCxnSpPr>
                  <p:spPr>
                    <a:xfrm>
                      <a:off x="8159803" y="2130220"/>
                      <a:ext cx="1090333" cy="422460"/>
                    </a:xfrm>
                    <a:prstGeom prst="straightConnector1">
                      <a:avLst/>
                    </a:prstGeom>
                    <a:ln w="28575" cap="sq">
                      <a:solidFill>
                        <a:srgbClr val="D71E28"/>
                      </a:solidFill>
                      <a:tailEnd type="triangle"/>
                    </a:ln>
                  </p:spPr>
                  <p:style>
                    <a:lnRef idx="1">
                      <a:srgbClr val="787070"/>
                    </a:lnRef>
                    <a:fillRef idx="0">
                      <a:schemeClr val="accent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</p:cxnSp>
                <p:sp>
                  <p:nvSpPr>
                    <p:cNvPr id="21" name="TextBox 20"/>
                    <p:cNvSpPr txBox="1"/>
                    <p:nvPr/>
                  </p:nvSpPr>
                  <p:spPr>
                    <a:xfrm>
                      <a:off x="7386611" y="3323528"/>
                      <a:ext cx="1049986" cy="28210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noAutofit/>
                    </a:bodyPr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00"/>
                        </a:spcBef>
                        <a:buSzPct val="100000"/>
                      </a:pPr>
                      <a:r>
                        <a:rPr lang="en-US" sz="1600" dirty="0"/>
                        <a:t>Input layer</a:t>
                      </a:r>
                    </a:p>
                  </p:txBody>
                </p:sp>
                <p:sp>
                  <p:nvSpPr>
                    <p:cNvPr id="22" name="TextBox 21"/>
                    <p:cNvSpPr txBox="1"/>
                    <p:nvPr/>
                  </p:nvSpPr>
                  <p:spPr>
                    <a:xfrm>
                      <a:off x="8858556" y="3712387"/>
                      <a:ext cx="1341380" cy="31846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noAutofit/>
                    </a:bodyPr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00"/>
                        </a:spcBef>
                        <a:buSzPct val="100000"/>
                      </a:pPr>
                      <a:r>
                        <a:rPr lang="en-US" sz="1600" dirty="0"/>
                        <a:t>Hidden layer 1</a:t>
                      </a:r>
                    </a:p>
                  </p:txBody>
                </p: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23" name="Oval 22"/>
                        <p:cNvSpPr/>
                        <p:nvPr/>
                      </p:nvSpPr>
                      <p:spPr>
                        <a:xfrm>
                          <a:off x="12522228" y="1873111"/>
                          <a:ext cx="560717" cy="534838"/>
                        </a:xfrm>
                        <a:prstGeom prst="ellipse">
                          <a:avLst/>
                        </a:prstGeom>
                        <a:solidFill>
                          <a:schemeClr val="accent2">
                            <a:lumMod val="50000"/>
                          </a:schemeClr>
                        </a:solidFill>
                        <a:ln>
                          <a:noFill/>
                        </a:ln>
                      </p:spPr>
                      <p:style>
                        <a:lnRef idx="0">
                          <a:srgbClr val="787070"/>
                        </a:lnRef>
                        <a:fillRef idx="1">
                          <a:schemeClr val="accent1"/>
                        </a:fillRef>
                        <a:effectRef idx="0">
                          <a:schemeClr val="dk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p:txBody>
                    </p:sp>
                  </mc:Choice>
                  <mc:Fallback xmlns="">
                    <p:sp>
                      <p:nvSpPr>
                        <p:cNvPr id="23" name="Oval 22"/>
                        <p:cNvSpPr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12522228" y="1873111"/>
                          <a:ext cx="560717" cy="534838"/>
                        </a:xfrm>
                        <a:prstGeom prst="ellipse">
                          <a:avLst/>
                        </a:prstGeom>
                        <a:blipFill>
                          <a:blip r:embed="rId4"/>
                          <a:stretch>
                            <a:fillRect/>
                          </a:stretch>
                        </a:blipFill>
                        <a:ln>
                          <a:noFill/>
                        </a:ln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p:cxnSp>
                  <p:nvCxnSpPr>
                    <p:cNvPr id="24" name="Straight Arrow Connector 23"/>
                    <p:cNvCxnSpPr>
                      <a:stCxn id="18" idx="6"/>
                      <a:endCxn id="36" idx="2"/>
                    </p:cNvCxnSpPr>
                    <p:nvPr/>
                  </p:nvCxnSpPr>
                  <p:spPr>
                    <a:xfrm>
                      <a:off x="9810853" y="2552680"/>
                      <a:ext cx="1089084" cy="0"/>
                    </a:xfrm>
                    <a:prstGeom prst="straightConnector1">
                      <a:avLst/>
                    </a:prstGeom>
                    <a:ln w="28575" cap="sq">
                      <a:solidFill>
                        <a:srgbClr val="D71E28"/>
                      </a:solidFill>
                      <a:tailEnd type="triangle"/>
                    </a:ln>
                  </p:spPr>
                  <p:style>
                    <a:lnRef idx="1">
                      <a:srgbClr val="787070"/>
                    </a:lnRef>
                    <a:fillRef idx="0">
                      <a:schemeClr val="accent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</p:cxnSp>
                <p:sp>
                  <p:nvSpPr>
                    <p:cNvPr id="25" name="TextBox 24"/>
                    <p:cNvSpPr txBox="1"/>
                    <p:nvPr/>
                  </p:nvSpPr>
                  <p:spPr>
                    <a:xfrm>
                      <a:off x="12131896" y="2561711"/>
                      <a:ext cx="1341380" cy="31846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noAutofit/>
                    </a:bodyPr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00"/>
                        </a:spcBef>
                        <a:buSzPct val="100000"/>
                      </a:pPr>
                      <a:r>
                        <a:rPr lang="en-US" sz="1600" dirty="0"/>
                        <a:t>Output layer</a:t>
                      </a:r>
                    </a:p>
                  </p:txBody>
                </p:sp>
                <p:sp>
                  <p:nvSpPr>
                    <p:cNvPr id="26" name="Oval 25"/>
                    <p:cNvSpPr/>
                    <p:nvPr/>
                  </p:nvSpPr>
                  <p:spPr>
                    <a:xfrm>
                      <a:off x="9248889" y="1584949"/>
                      <a:ext cx="560717" cy="534838"/>
                    </a:xfrm>
                    <a:prstGeom prst="ellipse">
                      <a:avLst/>
                    </a:prstGeom>
                    <a:solidFill>
                      <a:srgbClr val="FF755E"/>
                    </a:solidFill>
                    <a:ln>
                      <a:noFill/>
                    </a:ln>
                  </p:spPr>
                  <p:style>
                    <a:lnRef idx="0">
                      <a:srgbClr val="787070"/>
                    </a:lnRef>
                    <a:fillRef idx="1">
                      <a:schemeClr val="accent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sz="1600" dirty="0"/>
                    </a:p>
                  </p:txBody>
                </p:sp>
                <p:sp>
                  <p:nvSpPr>
                    <p:cNvPr id="27" name="Oval 26"/>
                    <p:cNvSpPr/>
                    <p:nvPr/>
                  </p:nvSpPr>
                  <p:spPr>
                    <a:xfrm>
                      <a:off x="9280175" y="3084985"/>
                      <a:ext cx="560717" cy="534838"/>
                    </a:xfrm>
                    <a:prstGeom prst="ellipse">
                      <a:avLst/>
                    </a:prstGeom>
                    <a:solidFill>
                      <a:srgbClr val="FF755E"/>
                    </a:solidFill>
                    <a:ln>
                      <a:noFill/>
                    </a:ln>
                  </p:spPr>
                  <p:style>
                    <a:lnRef idx="0">
                      <a:srgbClr val="787070"/>
                    </a:lnRef>
                    <a:fillRef idx="1">
                      <a:schemeClr val="accent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sz="1600" dirty="0"/>
                    </a:p>
                  </p:txBody>
                </p:sp>
                <p:sp>
                  <p:nvSpPr>
                    <p:cNvPr id="28" name="Oval 27"/>
                    <p:cNvSpPr/>
                    <p:nvPr/>
                  </p:nvSpPr>
                  <p:spPr>
                    <a:xfrm>
                      <a:off x="9248888" y="790478"/>
                      <a:ext cx="560717" cy="534838"/>
                    </a:xfrm>
                    <a:prstGeom prst="ellipse">
                      <a:avLst/>
                    </a:prstGeom>
                    <a:solidFill>
                      <a:srgbClr val="FF755E"/>
                    </a:solidFill>
                    <a:ln>
                      <a:noFill/>
                    </a:ln>
                  </p:spPr>
                  <p:style>
                    <a:lnRef idx="0">
                      <a:srgbClr val="787070"/>
                    </a:lnRef>
                    <a:fillRef idx="1">
                      <a:schemeClr val="accent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sz="1600" dirty="0"/>
                    </a:p>
                  </p:txBody>
                </p:sp>
                <p:cxnSp>
                  <p:nvCxnSpPr>
                    <p:cNvPr id="29" name="Straight Arrow Connector 28"/>
                    <p:cNvCxnSpPr>
                      <a:stCxn id="17" idx="6"/>
                      <a:endCxn id="27" idx="2"/>
                    </p:cNvCxnSpPr>
                    <p:nvPr/>
                  </p:nvCxnSpPr>
                  <p:spPr>
                    <a:xfrm>
                      <a:off x="8159803" y="2130220"/>
                      <a:ext cx="1120372" cy="1222184"/>
                    </a:xfrm>
                    <a:prstGeom prst="straightConnector1">
                      <a:avLst/>
                    </a:prstGeom>
                    <a:ln w="28575" cap="sq">
                      <a:solidFill>
                        <a:srgbClr val="D71E28"/>
                      </a:solidFill>
                      <a:tailEnd type="triangle"/>
                    </a:ln>
                  </p:spPr>
                  <p:style>
                    <a:lnRef idx="1">
                      <a:srgbClr val="787070"/>
                    </a:lnRef>
                    <a:fillRef idx="0">
                      <a:schemeClr val="accent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</p:cxnSp>
                <p:cxnSp>
                  <p:nvCxnSpPr>
                    <p:cNvPr id="30" name="Straight Arrow Connector 29"/>
                    <p:cNvCxnSpPr>
                      <a:stCxn id="17" idx="6"/>
                      <a:endCxn id="26" idx="2"/>
                    </p:cNvCxnSpPr>
                    <p:nvPr/>
                  </p:nvCxnSpPr>
                  <p:spPr>
                    <a:xfrm flipV="1">
                      <a:off x="8159803" y="1852368"/>
                      <a:ext cx="1089086" cy="277852"/>
                    </a:xfrm>
                    <a:prstGeom prst="straightConnector1">
                      <a:avLst/>
                    </a:prstGeom>
                    <a:ln w="28575" cap="sq">
                      <a:solidFill>
                        <a:srgbClr val="D71E28"/>
                      </a:solidFill>
                      <a:tailEnd type="triangle"/>
                    </a:ln>
                  </p:spPr>
                  <p:style>
                    <a:lnRef idx="1">
                      <a:srgbClr val="787070"/>
                    </a:lnRef>
                    <a:fillRef idx="0">
                      <a:schemeClr val="accent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</p:cxnSp>
                <p:cxnSp>
                  <p:nvCxnSpPr>
                    <p:cNvPr id="31" name="Straight Arrow Connector 30"/>
                    <p:cNvCxnSpPr>
                      <a:stCxn id="16" idx="6"/>
                      <a:endCxn id="27" idx="2"/>
                    </p:cNvCxnSpPr>
                    <p:nvPr/>
                  </p:nvCxnSpPr>
                  <p:spPr>
                    <a:xfrm>
                      <a:off x="8159804" y="1448163"/>
                      <a:ext cx="1120371" cy="1904241"/>
                    </a:xfrm>
                    <a:prstGeom prst="straightConnector1">
                      <a:avLst/>
                    </a:prstGeom>
                    <a:ln w="28575" cap="sq">
                      <a:solidFill>
                        <a:srgbClr val="D71E28"/>
                      </a:solidFill>
                      <a:tailEnd type="triangle"/>
                    </a:ln>
                  </p:spPr>
                  <p:style>
                    <a:lnRef idx="1">
                      <a:srgbClr val="787070"/>
                    </a:lnRef>
                    <a:fillRef idx="0">
                      <a:schemeClr val="accent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</p:cxnSp>
                <p:cxnSp>
                  <p:nvCxnSpPr>
                    <p:cNvPr id="32" name="Straight Arrow Connector 31"/>
                    <p:cNvCxnSpPr>
                      <a:stCxn id="16" idx="6"/>
                      <a:endCxn id="26" idx="2"/>
                    </p:cNvCxnSpPr>
                    <p:nvPr/>
                  </p:nvCxnSpPr>
                  <p:spPr>
                    <a:xfrm>
                      <a:off x="8159804" y="1448163"/>
                      <a:ext cx="1089085" cy="404205"/>
                    </a:xfrm>
                    <a:prstGeom prst="straightConnector1">
                      <a:avLst/>
                    </a:prstGeom>
                    <a:ln w="28575" cap="sq">
                      <a:solidFill>
                        <a:srgbClr val="D71E28"/>
                      </a:solidFill>
                      <a:tailEnd type="triangle"/>
                    </a:ln>
                  </p:spPr>
                  <p:style>
                    <a:lnRef idx="1">
                      <a:srgbClr val="787070"/>
                    </a:lnRef>
                    <a:fillRef idx="0">
                      <a:schemeClr val="accent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</p:cxnSp>
                <p:cxnSp>
                  <p:nvCxnSpPr>
                    <p:cNvPr id="33" name="Straight Arrow Connector 32"/>
                    <p:cNvCxnSpPr>
                      <a:stCxn id="28" idx="6"/>
                      <a:endCxn id="39" idx="2"/>
                    </p:cNvCxnSpPr>
                    <p:nvPr/>
                  </p:nvCxnSpPr>
                  <p:spPr>
                    <a:xfrm>
                      <a:off x="9809605" y="1057897"/>
                      <a:ext cx="1089084" cy="0"/>
                    </a:xfrm>
                    <a:prstGeom prst="straightConnector1">
                      <a:avLst/>
                    </a:prstGeom>
                    <a:ln w="28575" cap="sq">
                      <a:solidFill>
                        <a:srgbClr val="D71E28"/>
                      </a:solidFill>
                      <a:tailEnd type="triangle"/>
                    </a:ln>
                  </p:spPr>
                  <p:style>
                    <a:lnRef idx="1">
                      <a:srgbClr val="787070"/>
                    </a:lnRef>
                    <a:fillRef idx="0">
                      <a:schemeClr val="accent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</p:cxnSp>
                <p:cxnSp>
                  <p:nvCxnSpPr>
                    <p:cNvPr id="34" name="Straight Arrow Connector 33"/>
                    <p:cNvCxnSpPr>
                      <a:stCxn id="26" idx="6"/>
                      <a:endCxn id="37" idx="2"/>
                    </p:cNvCxnSpPr>
                    <p:nvPr/>
                  </p:nvCxnSpPr>
                  <p:spPr>
                    <a:xfrm>
                      <a:off x="9809606" y="1852368"/>
                      <a:ext cx="1089084" cy="0"/>
                    </a:xfrm>
                    <a:prstGeom prst="straightConnector1">
                      <a:avLst/>
                    </a:prstGeom>
                    <a:ln w="28575" cap="sq">
                      <a:solidFill>
                        <a:srgbClr val="D71E28"/>
                      </a:solidFill>
                      <a:tailEnd type="triangle"/>
                    </a:ln>
                  </p:spPr>
                  <p:style>
                    <a:lnRef idx="1">
                      <a:srgbClr val="787070"/>
                    </a:lnRef>
                    <a:fillRef idx="0">
                      <a:schemeClr val="accent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</p:cxnSp>
                <p:cxnSp>
                  <p:nvCxnSpPr>
                    <p:cNvPr id="35" name="Straight Arrow Connector 34"/>
                    <p:cNvCxnSpPr>
                      <a:stCxn id="27" idx="6"/>
                      <a:endCxn id="38" idx="2"/>
                    </p:cNvCxnSpPr>
                    <p:nvPr/>
                  </p:nvCxnSpPr>
                  <p:spPr>
                    <a:xfrm>
                      <a:off x="9840892" y="3352404"/>
                      <a:ext cx="1089084" cy="0"/>
                    </a:xfrm>
                    <a:prstGeom prst="straightConnector1">
                      <a:avLst/>
                    </a:prstGeom>
                    <a:ln w="28575" cap="sq">
                      <a:solidFill>
                        <a:srgbClr val="D71E28"/>
                      </a:solidFill>
                      <a:tailEnd type="triangle"/>
                    </a:ln>
                  </p:spPr>
                  <p:style>
                    <a:lnRef idx="1">
                      <a:srgbClr val="787070"/>
                    </a:lnRef>
                    <a:fillRef idx="0">
                      <a:schemeClr val="accent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</p:cxnSp>
              </p:grp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5" name="Oval 14"/>
                      <p:cNvSpPr/>
                      <p:nvPr/>
                    </p:nvSpPr>
                    <p:spPr>
                      <a:xfrm>
                        <a:off x="6307004" y="5061251"/>
                        <a:ext cx="560717" cy="534838"/>
                      </a:xfrm>
                      <a:prstGeom prst="ellipse">
                        <a:avLst/>
                      </a:prstGeom>
                      <a:ln>
                        <a:noFill/>
                      </a:ln>
                    </p:spPr>
                    <p:style>
                      <a:lnRef idx="0">
                        <a:srgbClr val="787070"/>
                      </a:lnRef>
                      <a:fillRef idx="1">
                        <a:schemeClr val="accent1"/>
                      </a:fillRef>
                      <a:effectRef idx="0">
                        <a:schemeClr val="dk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>
                          <a:lnSpc>
                            <a:spcPct val="100000"/>
                          </a:lnSpc>
                        </a:pPr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1600" dirty="0"/>
                      </a:p>
                    </p:txBody>
                  </p:sp>
                </mc:Choice>
                <mc:Fallback xmlns="">
                  <p:sp>
                    <p:nvSpPr>
                      <p:cNvPr id="15" name="Oval 14"/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6307004" y="5061251"/>
                        <a:ext cx="560717" cy="534838"/>
                      </a:xfrm>
                      <a:prstGeom prst="ellipse">
                        <a:avLst/>
                      </a:prstGeom>
                      <a:blipFill>
                        <a:blip r:embed="rId5"/>
                        <a:stretch>
                          <a:fillRect/>
                        </a:stretch>
                      </a:blipFill>
                      <a:ln>
                        <a:noFill/>
                      </a:ln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8" name="Straight Arrow Connector 7"/>
                <p:cNvCxnSpPr>
                  <a:stCxn id="15" idx="6"/>
                  <a:endCxn id="28" idx="2"/>
                </p:cNvCxnSpPr>
                <p:nvPr/>
              </p:nvCxnSpPr>
              <p:spPr>
                <a:xfrm flipV="1">
                  <a:off x="6867721" y="3569001"/>
                  <a:ext cx="1089709" cy="1759669"/>
                </a:xfrm>
                <a:prstGeom prst="straightConnector1">
                  <a:avLst/>
                </a:prstGeom>
                <a:ln w="28575" cap="sq">
                  <a:solidFill>
                    <a:srgbClr val="D71E28"/>
                  </a:solidFill>
                  <a:tailEnd type="triangle"/>
                </a:ln>
              </p:spPr>
              <p:style>
                <a:lnRef idx="1">
                  <a:srgbClr val="787070"/>
                </a:lnRef>
                <a:fillRef idx="0">
                  <a:schemeClr val="accent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</p:cxnSp>
            <p:cxnSp>
              <p:nvCxnSpPr>
                <p:cNvPr id="9" name="Straight Arrow Connector 8"/>
                <p:cNvCxnSpPr>
                  <a:stCxn id="15" idx="6"/>
                  <a:endCxn id="26" idx="2"/>
                </p:cNvCxnSpPr>
                <p:nvPr/>
              </p:nvCxnSpPr>
              <p:spPr>
                <a:xfrm flipV="1">
                  <a:off x="6867721" y="4363472"/>
                  <a:ext cx="1089710" cy="965198"/>
                </a:xfrm>
                <a:prstGeom prst="straightConnector1">
                  <a:avLst/>
                </a:prstGeom>
                <a:ln w="28575" cap="sq">
                  <a:solidFill>
                    <a:srgbClr val="D71E28"/>
                  </a:solidFill>
                  <a:tailEnd type="triangle"/>
                </a:ln>
              </p:spPr>
              <p:style>
                <a:lnRef idx="1">
                  <a:srgbClr val="787070"/>
                </a:lnRef>
                <a:fillRef idx="0">
                  <a:schemeClr val="accent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</p:cxnSp>
            <p:cxnSp>
              <p:nvCxnSpPr>
                <p:cNvPr id="10" name="Straight Arrow Connector 9"/>
                <p:cNvCxnSpPr>
                  <a:stCxn id="15" idx="6"/>
                  <a:endCxn id="18" idx="2"/>
                </p:cNvCxnSpPr>
                <p:nvPr/>
              </p:nvCxnSpPr>
              <p:spPr>
                <a:xfrm flipV="1">
                  <a:off x="6867721" y="5063784"/>
                  <a:ext cx="1090957" cy="264886"/>
                </a:xfrm>
                <a:prstGeom prst="straightConnector1">
                  <a:avLst/>
                </a:prstGeom>
                <a:ln w="28575" cap="sq">
                  <a:solidFill>
                    <a:srgbClr val="D71E28"/>
                  </a:solidFill>
                  <a:tailEnd type="triangle"/>
                </a:ln>
              </p:spPr>
              <p:style>
                <a:lnRef idx="1">
                  <a:srgbClr val="787070"/>
                </a:lnRef>
                <a:fillRef idx="0">
                  <a:schemeClr val="accent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</p:cxnSp>
            <p:cxnSp>
              <p:nvCxnSpPr>
                <p:cNvPr id="11" name="Straight Arrow Connector 10"/>
                <p:cNvCxnSpPr>
                  <a:stCxn id="15" idx="6"/>
                  <a:endCxn id="27" idx="2"/>
                </p:cNvCxnSpPr>
                <p:nvPr/>
              </p:nvCxnSpPr>
              <p:spPr>
                <a:xfrm>
                  <a:off x="6867721" y="5328670"/>
                  <a:ext cx="1120996" cy="534838"/>
                </a:xfrm>
                <a:prstGeom prst="straightConnector1">
                  <a:avLst/>
                </a:prstGeom>
                <a:ln w="28575" cap="sq">
                  <a:solidFill>
                    <a:srgbClr val="D71E28"/>
                  </a:solidFill>
                  <a:tailEnd type="triangle"/>
                </a:ln>
              </p:spPr>
              <p:style>
                <a:lnRef idx="1">
                  <a:srgbClr val="787070"/>
                </a:lnRef>
                <a:fillRef idx="0">
                  <a:schemeClr val="accent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</p:cxnSp>
            <p:cxnSp>
              <p:nvCxnSpPr>
                <p:cNvPr id="12" name="Straight Arrow Connector 11"/>
                <p:cNvCxnSpPr>
                  <a:stCxn id="17" idx="6"/>
                  <a:endCxn id="28" idx="2"/>
                </p:cNvCxnSpPr>
                <p:nvPr/>
              </p:nvCxnSpPr>
              <p:spPr>
                <a:xfrm flipV="1">
                  <a:off x="6868345" y="3569001"/>
                  <a:ext cx="1089085" cy="1072323"/>
                </a:xfrm>
                <a:prstGeom prst="straightConnector1">
                  <a:avLst/>
                </a:prstGeom>
                <a:ln w="28575" cap="sq">
                  <a:solidFill>
                    <a:srgbClr val="D71E28"/>
                  </a:solidFill>
                  <a:tailEnd type="triangle"/>
                </a:ln>
              </p:spPr>
              <p:style>
                <a:lnRef idx="1">
                  <a:srgbClr val="787070"/>
                </a:lnRef>
                <a:fillRef idx="0">
                  <a:schemeClr val="accent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</p:cxnSp>
            <p:cxnSp>
              <p:nvCxnSpPr>
                <p:cNvPr id="13" name="Straight Arrow Connector 12"/>
                <p:cNvCxnSpPr>
                  <a:stCxn id="16" idx="6"/>
                  <a:endCxn id="28" idx="2"/>
                </p:cNvCxnSpPr>
                <p:nvPr/>
              </p:nvCxnSpPr>
              <p:spPr>
                <a:xfrm flipV="1">
                  <a:off x="6868346" y="3569001"/>
                  <a:ext cx="1089084" cy="390266"/>
                </a:xfrm>
                <a:prstGeom prst="straightConnector1">
                  <a:avLst/>
                </a:prstGeom>
                <a:ln w="28575" cap="sq">
                  <a:solidFill>
                    <a:srgbClr val="D71E28"/>
                  </a:solidFill>
                  <a:tailEnd type="triangle"/>
                </a:ln>
              </p:spPr>
              <p:style>
                <a:lnRef idx="1">
                  <a:srgbClr val="787070"/>
                </a:lnRef>
                <a:fillRef idx="0">
                  <a:schemeClr val="accent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</p:cxnSp>
          </p:grpSp>
          <p:sp>
            <p:nvSpPr>
              <p:cNvPr id="36" name="Oval 35"/>
              <p:cNvSpPr/>
              <p:nvPr/>
            </p:nvSpPr>
            <p:spPr>
              <a:xfrm>
                <a:off x="5921696" y="4567765"/>
                <a:ext cx="560717" cy="534838"/>
              </a:xfrm>
              <a:prstGeom prst="ellipse">
                <a:avLst/>
              </a:prstGeom>
              <a:solidFill>
                <a:srgbClr val="FF755E"/>
              </a:solidFill>
              <a:ln>
                <a:noFill/>
              </a:ln>
            </p:spPr>
            <p:style>
              <a:lnRef idx="0">
                <a:srgbClr val="787070"/>
              </a:lnRef>
              <a:fillRef idx="1">
                <a:schemeClr val="accent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00000"/>
                  </a:lnSpc>
                </a:pPr>
                <a:endParaRPr lang="en-US" sz="1600" dirty="0"/>
              </a:p>
            </p:txBody>
          </p:sp>
          <p:sp>
            <p:nvSpPr>
              <p:cNvPr id="37" name="Oval 36"/>
              <p:cNvSpPr/>
              <p:nvPr/>
            </p:nvSpPr>
            <p:spPr>
              <a:xfrm>
                <a:off x="5920449" y="3867453"/>
                <a:ext cx="560717" cy="534838"/>
              </a:xfrm>
              <a:prstGeom prst="ellipse">
                <a:avLst/>
              </a:prstGeom>
              <a:solidFill>
                <a:srgbClr val="FF755E"/>
              </a:solidFill>
              <a:ln>
                <a:noFill/>
              </a:ln>
            </p:spPr>
            <p:style>
              <a:lnRef idx="0">
                <a:srgbClr val="787070"/>
              </a:lnRef>
              <a:fillRef idx="1">
                <a:schemeClr val="accent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00000"/>
                  </a:lnSpc>
                </a:pPr>
                <a:endParaRPr lang="en-US" sz="1600" dirty="0"/>
              </a:p>
            </p:txBody>
          </p:sp>
          <p:sp>
            <p:nvSpPr>
              <p:cNvPr id="38" name="Oval 37"/>
              <p:cNvSpPr/>
              <p:nvPr/>
            </p:nvSpPr>
            <p:spPr>
              <a:xfrm>
                <a:off x="5951735" y="5367489"/>
                <a:ext cx="560717" cy="534838"/>
              </a:xfrm>
              <a:prstGeom prst="ellipse">
                <a:avLst/>
              </a:prstGeom>
              <a:solidFill>
                <a:srgbClr val="FF755E"/>
              </a:solidFill>
              <a:ln>
                <a:noFill/>
              </a:ln>
            </p:spPr>
            <p:style>
              <a:lnRef idx="0">
                <a:srgbClr val="787070"/>
              </a:lnRef>
              <a:fillRef idx="1">
                <a:schemeClr val="accent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00000"/>
                  </a:lnSpc>
                </a:pPr>
                <a:endParaRPr lang="en-US" sz="1600" dirty="0"/>
              </a:p>
            </p:txBody>
          </p:sp>
          <p:sp>
            <p:nvSpPr>
              <p:cNvPr id="39" name="Oval 38"/>
              <p:cNvSpPr/>
              <p:nvPr/>
            </p:nvSpPr>
            <p:spPr>
              <a:xfrm>
                <a:off x="5920448" y="3072982"/>
                <a:ext cx="560717" cy="534838"/>
              </a:xfrm>
              <a:prstGeom prst="ellipse">
                <a:avLst/>
              </a:prstGeom>
              <a:solidFill>
                <a:srgbClr val="FF755E"/>
              </a:solidFill>
              <a:ln>
                <a:noFill/>
              </a:ln>
            </p:spPr>
            <p:style>
              <a:lnRef idx="0">
                <a:srgbClr val="787070"/>
              </a:lnRef>
              <a:fillRef idx="1">
                <a:schemeClr val="accent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00000"/>
                  </a:lnSpc>
                </a:pPr>
                <a:endParaRPr lang="en-US" sz="1600" dirty="0"/>
              </a:p>
            </p:txBody>
          </p:sp>
          <p:cxnSp>
            <p:nvCxnSpPr>
              <p:cNvPr id="48" name="Straight Arrow Connector 47"/>
              <p:cNvCxnSpPr>
                <a:stCxn id="28" idx="6"/>
                <a:endCxn id="37" idx="2"/>
              </p:cNvCxnSpPr>
              <p:nvPr/>
            </p:nvCxnSpPr>
            <p:spPr>
              <a:xfrm>
                <a:off x="4831364" y="3340401"/>
                <a:ext cx="1089085" cy="794471"/>
              </a:xfrm>
              <a:prstGeom prst="straightConnector1">
                <a:avLst/>
              </a:prstGeom>
              <a:ln w="28575" cap="sq">
                <a:solidFill>
                  <a:srgbClr val="D71E28"/>
                </a:solidFill>
                <a:tailEnd type="triangle"/>
              </a:ln>
            </p:spPr>
            <p:style>
              <a:lnRef idx="1">
                <a:srgbClr val="787070"/>
              </a:lnRef>
              <a:fillRef idx="0">
                <a:schemeClr val="accent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51" name="Straight Arrow Connector 50"/>
              <p:cNvCxnSpPr>
                <a:stCxn id="28" idx="6"/>
                <a:endCxn id="36" idx="2"/>
              </p:cNvCxnSpPr>
              <p:nvPr/>
            </p:nvCxnSpPr>
            <p:spPr>
              <a:xfrm>
                <a:off x="4831364" y="3340401"/>
                <a:ext cx="1090332" cy="1494783"/>
              </a:xfrm>
              <a:prstGeom prst="straightConnector1">
                <a:avLst/>
              </a:prstGeom>
              <a:ln w="28575" cap="sq">
                <a:solidFill>
                  <a:srgbClr val="D71E28"/>
                </a:solidFill>
                <a:tailEnd type="triangle"/>
              </a:ln>
            </p:spPr>
            <p:style>
              <a:lnRef idx="1">
                <a:srgbClr val="787070"/>
              </a:lnRef>
              <a:fillRef idx="0">
                <a:schemeClr val="accent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54" name="Straight Arrow Connector 53"/>
              <p:cNvCxnSpPr>
                <a:stCxn id="28" idx="6"/>
                <a:endCxn id="38" idx="2"/>
              </p:cNvCxnSpPr>
              <p:nvPr/>
            </p:nvCxnSpPr>
            <p:spPr>
              <a:xfrm>
                <a:off x="4831364" y="3340401"/>
                <a:ext cx="1120371" cy="2294507"/>
              </a:xfrm>
              <a:prstGeom prst="straightConnector1">
                <a:avLst/>
              </a:prstGeom>
              <a:ln w="28575" cap="sq">
                <a:solidFill>
                  <a:srgbClr val="D71E28"/>
                </a:solidFill>
                <a:tailEnd type="triangle"/>
              </a:ln>
            </p:spPr>
            <p:style>
              <a:lnRef idx="1">
                <a:srgbClr val="787070"/>
              </a:lnRef>
              <a:fillRef idx="0">
                <a:schemeClr val="accent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57" name="Straight Arrow Connector 56"/>
              <p:cNvCxnSpPr>
                <a:stCxn id="26" idx="6"/>
                <a:endCxn id="39" idx="2"/>
              </p:cNvCxnSpPr>
              <p:nvPr/>
            </p:nvCxnSpPr>
            <p:spPr>
              <a:xfrm flipV="1">
                <a:off x="4831365" y="3340401"/>
                <a:ext cx="1089083" cy="794471"/>
              </a:xfrm>
              <a:prstGeom prst="straightConnector1">
                <a:avLst/>
              </a:prstGeom>
              <a:ln w="28575" cap="sq">
                <a:solidFill>
                  <a:srgbClr val="D71E28"/>
                </a:solidFill>
                <a:tailEnd type="triangle"/>
              </a:ln>
            </p:spPr>
            <p:style>
              <a:lnRef idx="1">
                <a:srgbClr val="787070"/>
              </a:lnRef>
              <a:fillRef idx="0">
                <a:schemeClr val="accent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60" name="Straight Arrow Connector 59"/>
              <p:cNvCxnSpPr>
                <a:stCxn id="18" idx="6"/>
                <a:endCxn id="37" idx="2"/>
              </p:cNvCxnSpPr>
              <p:nvPr/>
            </p:nvCxnSpPr>
            <p:spPr>
              <a:xfrm flipV="1">
                <a:off x="4832612" y="4134872"/>
                <a:ext cx="1087837" cy="700312"/>
              </a:xfrm>
              <a:prstGeom prst="straightConnector1">
                <a:avLst/>
              </a:prstGeom>
              <a:ln w="28575" cap="sq">
                <a:solidFill>
                  <a:srgbClr val="D71E28"/>
                </a:solidFill>
                <a:tailEnd type="triangle"/>
              </a:ln>
            </p:spPr>
            <p:style>
              <a:lnRef idx="1">
                <a:srgbClr val="787070"/>
              </a:lnRef>
              <a:fillRef idx="0">
                <a:schemeClr val="accent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63" name="Straight Arrow Connector 62"/>
              <p:cNvCxnSpPr>
                <a:stCxn id="26" idx="6"/>
                <a:endCxn id="36" idx="2"/>
              </p:cNvCxnSpPr>
              <p:nvPr/>
            </p:nvCxnSpPr>
            <p:spPr>
              <a:xfrm>
                <a:off x="4831365" y="4134872"/>
                <a:ext cx="1090331" cy="700312"/>
              </a:xfrm>
              <a:prstGeom prst="straightConnector1">
                <a:avLst/>
              </a:prstGeom>
              <a:ln w="28575" cap="sq">
                <a:solidFill>
                  <a:srgbClr val="D71E28"/>
                </a:solidFill>
                <a:tailEnd type="triangle"/>
              </a:ln>
            </p:spPr>
            <p:style>
              <a:lnRef idx="1">
                <a:srgbClr val="787070"/>
              </a:lnRef>
              <a:fillRef idx="0">
                <a:schemeClr val="accent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66" name="Straight Arrow Connector 65"/>
              <p:cNvCxnSpPr>
                <a:stCxn id="26" idx="6"/>
                <a:endCxn id="38" idx="2"/>
              </p:cNvCxnSpPr>
              <p:nvPr/>
            </p:nvCxnSpPr>
            <p:spPr>
              <a:xfrm>
                <a:off x="4831365" y="4134872"/>
                <a:ext cx="1120370" cy="1500036"/>
              </a:xfrm>
              <a:prstGeom prst="straightConnector1">
                <a:avLst/>
              </a:prstGeom>
              <a:ln w="28575" cap="sq">
                <a:solidFill>
                  <a:srgbClr val="D71E28"/>
                </a:solidFill>
                <a:tailEnd type="triangle"/>
              </a:ln>
            </p:spPr>
            <p:style>
              <a:lnRef idx="1">
                <a:srgbClr val="787070"/>
              </a:lnRef>
              <a:fillRef idx="0">
                <a:schemeClr val="accent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69" name="Straight Arrow Connector 68"/>
              <p:cNvCxnSpPr>
                <a:stCxn id="18" idx="6"/>
                <a:endCxn id="38" idx="2"/>
              </p:cNvCxnSpPr>
              <p:nvPr/>
            </p:nvCxnSpPr>
            <p:spPr>
              <a:xfrm>
                <a:off x="4832612" y="4835184"/>
                <a:ext cx="1119123" cy="799724"/>
              </a:xfrm>
              <a:prstGeom prst="straightConnector1">
                <a:avLst/>
              </a:prstGeom>
              <a:ln w="28575" cap="sq">
                <a:solidFill>
                  <a:srgbClr val="D71E28"/>
                </a:solidFill>
                <a:tailEnd type="triangle"/>
              </a:ln>
            </p:spPr>
            <p:style>
              <a:lnRef idx="1">
                <a:srgbClr val="787070"/>
              </a:lnRef>
              <a:fillRef idx="0">
                <a:schemeClr val="accent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72" name="Straight Arrow Connector 71"/>
              <p:cNvCxnSpPr>
                <a:stCxn id="18" idx="6"/>
                <a:endCxn id="39" idx="2"/>
              </p:cNvCxnSpPr>
              <p:nvPr/>
            </p:nvCxnSpPr>
            <p:spPr>
              <a:xfrm flipV="1">
                <a:off x="4832612" y="3340401"/>
                <a:ext cx="1087836" cy="1494783"/>
              </a:xfrm>
              <a:prstGeom prst="straightConnector1">
                <a:avLst/>
              </a:prstGeom>
              <a:ln w="28575" cap="sq">
                <a:solidFill>
                  <a:srgbClr val="D71E28"/>
                </a:solidFill>
                <a:tailEnd type="triangle"/>
              </a:ln>
            </p:spPr>
            <p:style>
              <a:lnRef idx="1">
                <a:srgbClr val="787070"/>
              </a:lnRef>
              <a:fillRef idx="0">
                <a:schemeClr val="accent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75" name="Straight Arrow Connector 74"/>
              <p:cNvCxnSpPr>
                <a:stCxn id="27" idx="6"/>
                <a:endCxn id="39" idx="2"/>
              </p:cNvCxnSpPr>
              <p:nvPr/>
            </p:nvCxnSpPr>
            <p:spPr>
              <a:xfrm flipV="1">
                <a:off x="4862651" y="3340401"/>
                <a:ext cx="1057797" cy="2294507"/>
              </a:xfrm>
              <a:prstGeom prst="straightConnector1">
                <a:avLst/>
              </a:prstGeom>
              <a:ln w="28575" cap="sq">
                <a:solidFill>
                  <a:srgbClr val="D71E28"/>
                </a:solidFill>
                <a:tailEnd type="triangle"/>
              </a:ln>
            </p:spPr>
            <p:style>
              <a:lnRef idx="1">
                <a:srgbClr val="787070"/>
              </a:lnRef>
              <a:fillRef idx="0">
                <a:schemeClr val="accent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78" name="Straight Arrow Connector 77"/>
              <p:cNvCxnSpPr>
                <a:stCxn id="27" idx="6"/>
                <a:endCxn id="37" idx="2"/>
              </p:cNvCxnSpPr>
              <p:nvPr/>
            </p:nvCxnSpPr>
            <p:spPr>
              <a:xfrm flipV="1">
                <a:off x="4862651" y="4134872"/>
                <a:ext cx="1057798" cy="1500036"/>
              </a:xfrm>
              <a:prstGeom prst="straightConnector1">
                <a:avLst/>
              </a:prstGeom>
              <a:ln w="28575" cap="sq">
                <a:solidFill>
                  <a:srgbClr val="D71E28"/>
                </a:solidFill>
                <a:tailEnd type="triangle"/>
              </a:ln>
            </p:spPr>
            <p:style>
              <a:lnRef idx="1">
                <a:srgbClr val="787070"/>
              </a:lnRef>
              <a:fillRef idx="0">
                <a:schemeClr val="accent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81" name="Straight Arrow Connector 80"/>
              <p:cNvCxnSpPr>
                <a:stCxn id="27" idx="6"/>
                <a:endCxn id="36" idx="2"/>
              </p:cNvCxnSpPr>
              <p:nvPr/>
            </p:nvCxnSpPr>
            <p:spPr>
              <a:xfrm flipV="1">
                <a:off x="4862651" y="4835184"/>
                <a:ext cx="1059045" cy="799724"/>
              </a:xfrm>
              <a:prstGeom prst="straightConnector1">
                <a:avLst/>
              </a:prstGeom>
              <a:ln w="28575" cap="sq">
                <a:solidFill>
                  <a:srgbClr val="D71E28"/>
                </a:solidFill>
                <a:tailEnd type="triangle"/>
              </a:ln>
            </p:spPr>
            <p:style>
              <a:lnRef idx="1">
                <a:srgbClr val="787070"/>
              </a:lnRef>
              <a:fillRef idx="0">
                <a:schemeClr val="accent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84" name="Straight Arrow Connector 83"/>
              <p:cNvCxnSpPr>
                <a:stCxn id="39" idx="6"/>
                <a:endCxn id="23" idx="2"/>
              </p:cNvCxnSpPr>
              <p:nvPr/>
            </p:nvCxnSpPr>
            <p:spPr>
              <a:xfrm>
                <a:off x="6481165" y="3340401"/>
                <a:ext cx="1062822" cy="1082633"/>
              </a:xfrm>
              <a:prstGeom prst="straightConnector1">
                <a:avLst/>
              </a:prstGeom>
              <a:ln w="28575" cap="sq">
                <a:solidFill>
                  <a:srgbClr val="D71E28"/>
                </a:solidFill>
                <a:tailEnd type="triangle"/>
              </a:ln>
            </p:spPr>
            <p:style>
              <a:lnRef idx="1">
                <a:srgbClr val="787070"/>
              </a:lnRef>
              <a:fillRef idx="0">
                <a:schemeClr val="accent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87" name="Straight Arrow Connector 86"/>
              <p:cNvCxnSpPr>
                <a:stCxn id="37" idx="6"/>
                <a:endCxn id="23" idx="2"/>
              </p:cNvCxnSpPr>
              <p:nvPr/>
            </p:nvCxnSpPr>
            <p:spPr>
              <a:xfrm>
                <a:off x="6481166" y="4134872"/>
                <a:ext cx="1062821" cy="288162"/>
              </a:xfrm>
              <a:prstGeom prst="straightConnector1">
                <a:avLst/>
              </a:prstGeom>
              <a:ln w="28575" cap="sq">
                <a:solidFill>
                  <a:srgbClr val="D71E28"/>
                </a:solidFill>
                <a:tailEnd type="triangle"/>
              </a:ln>
            </p:spPr>
            <p:style>
              <a:lnRef idx="1">
                <a:srgbClr val="787070"/>
              </a:lnRef>
              <a:fillRef idx="0">
                <a:schemeClr val="accent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90" name="Straight Arrow Connector 89"/>
              <p:cNvCxnSpPr>
                <a:stCxn id="36" idx="6"/>
                <a:endCxn id="23" idx="2"/>
              </p:cNvCxnSpPr>
              <p:nvPr/>
            </p:nvCxnSpPr>
            <p:spPr>
              <a:xfrm flipV="1">
                <a:off x="6482413" y="4423034"/>
                <a:ext cx="1061574" cy="412150"/>
              </a:xfrm>
              <a:prstGeom prst="straightConnector1">
                <a:avLst/>
              </a:prstGeom>
              <a:ln w="28575" cap="sq">
                <a:solidFill>
                  <a:srgbClr val="D71E28"/>
                </a:solidFill>
                <a:tailEnd type="triangle"/>
              </a:ln>
            </p:spPr>
            <p:style>
              <a:lnRef idx="1">
                <a:srgbClr val="787070"/>
              </a:lnRef>
              <a:fillRef idx="0">
                <a:schemeClr val="accent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93" name="Straight Arrow Connector 92"/>
              <p:cNvCxnSpPr>
                <a:stCxn id="38" idx="6"/>
                <a:endCxn id="23" idx="2"/>
              </p:cNvCxnSpPr>
              <p:nvPr/>
            </p:nvCxnSpPr>
            <p:spPr>
              <a:xfrm flipV="1">
                <a:off x="6512452" y="4423034"/>
                <a:ext cx="1031535" cy="1211874"/>
              </a:xfrm>
              <a:prstGeom prst="straightConnector1">
                <a:avLst/>
              </a:prstGeom>
              <a:ln w="28575" cap="sq">
                <a:solidFill>
                  <a:srgbClr val="D71E28"/>
                </a:solidFill>
                <a:tailEnd type="triangle"/>
              </a:ln>
            </p:spPr>
            <p:style>
              <a:lnRef idx="1">
                <a:srgbClr val="787070"/>
              </a:lnRef>
              <a:fillRef idx="0">
                <a:schemeClr val="accent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</p:grpSp>
        <p:sp>
          <p:nvSpPr>
            <p:cNvPr id="101" name="TextBox 100"/>
            <p:cNvSpPr txBox="1"/>
            <p:nvPr/>
          </p:nvSpPr>
          <p:spPr>
            <a:xfrm>
              <a:off x="5853233" y="6010945"/>
              <a:ext cx="1341380" cy="3184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1200"/>
                </a:spcBef>
                <a:buSzPct val="100000"/>
              </a:pPr>
              <a:r>
                <a:rPr lang="en-US" sz="1600" dirty="0"/>
                <a:t>Hidden layer 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19836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Technical Detail</a:t>
            </a:r>
            <a:br>
              <a:rPr lang="en-US"/>
            </a:br>
            <a:r>
              <a:rPr lang="en-US"/>
              <a:t>Backpropagation Algorithm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en-US" dirty="0"/>
                  <a:t>The backpropagation algorithm was an important advancement that allowed training of deep neural networks to have some of their early successes</a:t>
                </a:r>
              </a:p>
              <a:p>
                <a:r>
                  <a:rPr lang="en-US" dirty="0"/>
                  <a:t>Preparation: input the data </a:t>
                </a:r>
                <a14:m>
                  <m:oMath xmlns:m="http://schemas.openxmlformats.org/officeDocument/2006/math">
                    <m:r>
                      <a:rPr lang="en-US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and initialize all weights in the network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386" t="-17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pPr/>
              <a:t>38</a:t>
            </a:fld>
            <a:endParaRPr lang="en-US"/>
          </a:p>
        </p:txBody>
      </p:sp>
      <p:graphicFrame>
        <p:nvGraphicFramePr>
          <p:cNvPr id="12" name="Content Placeholder 11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716778903"/>
              </p:ext>
            </p:extLst>
          </p:nvPr>
        </p:nvGraphicFramePr>
        <p:xfrm>
          <a:off x="5739319" y="457200"/>
          <a:ext cx="6342434" cy="60603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8195553" y="746112"/>
            <a:ext cx="1429966" cy="22373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spcBef>
                <a:spcPts val="1200"/>
              </a:spcBef>
              <a:buSzPct val="100000"/>
            </a:pPr>
            <a:r>
              <a:rPr lang="en-US" sz="1600" b="1" dirty="0"/>
              <a:t>The Algorithm</a:t>
            </a:r>
          </a:p>
        </p:txBody>
      </p:sp>
      <p:grpSp>
        <p:nvGrpSpPr>
          <p:cNvPr id="14" name="Group 13"/>
          <p:cNvGrpSpPr>
            <a:grpSpLocks noChangeAspect="1"/>
          </p:cNvGrpSpPr>
          <p:nvPr/>
        </p:nvGrpSpPr>
        <p:grpSpPr>
          <a:xfrm>
            <a:off x="593529" y="3303909"/>
            <a:ext cx="5152782" cy="2743200"/>
            <a:chOff x="2700200" y="3102532"/>
            <a:chExt cx="6086665" cy="3240374"/>
          </a:xfrm>
        </p:grpSpPr>
        <p:grpSp>
          <p:nvGrpSpPr>
            <p:cNvPr id="15" name="Group 14"/>
            <p:cNvGrpSpPr/>
            <p:nvPr/>
          </p:nvGrpSpPr>
          <p:grpSpPr>
            <a:xfrm>
              <a:off x="2700200" y="3102532"/>
              <a:ext cx="6086665" cy="3240374"/>
              <a:chOff x="2408370" y="3072982"/>
              <a:chExt cx="6086665" cy="3240374"/>
            </a:xfrm>
          </p:grpSpPr>
          <p:grpSp>
            <p:nvGrpSpPr>
              <p:cNvPr id="17" name="Group 16"/>
              <p:cNvGrpSpPr/>
              <p:nvPr/>
            </p:nvGrpSpPr>
            <p:grpSpPr>
              <a:xfrm>
                <a:off x="2408370" y="3072982"/>
                <a:ext cx="6086665" cy="3240374"/>
                <a:chOff x="6095153" y="3301582"/>
                <a:chExt cx="6086665" cy="3240374"/>
              </a:xfrm>
            </p:grpSpPr>
            <p:grpSp>
              <p:nvGrpSpPr>
                <p:cNvPr id="38" name="Group 37"/>
                <p:cNvGrpSpPr/>
                <p:nvPr/>
              </p:nvGrpSpPr>
              <p:grpSpPr>
                <a:xfrm>
                  <a:off x="6095153" y="3301582"/>
                  <a:ext cx="6086665" cy="3240374"/>
                  <a:chOff x="6095153" y="3301582"/>
                  <a:chExt cx="6086665" cy="3240374"/>
                </a:xfrm>
              </p:grpSpPr>
              <p:grpSp>
                <p:nvGrpSpPr>
                  <p:cNvPr id="45" name="Group 44"/>
                  <p:cNvGrpSpPr/>
                  <p:nvPr/>
                </p:nvGrpSpPr>
                <p:grpSpPr>
                  <a:xfrm>
                    <a:off x="6095153" y="3301582"/>
                    <a:ext cx="6086665" cy="3240374"/>
                    <a:chOff x="7386611" y="790478"/>
                    <a:chExt cx="6086665" cy="3240374"/>
                  </a:xfrm>
                </p:grpSpPr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47" name="Oval 46"/>
                        <p:cNvSpPr/>
                        <p:nvPr/>
                      </p:nvSpPr>
                      <p:spPr>
                        <a:xfrm>
                          <a:off x="7599087" y="1180744"/>
                          <a:ext cx="560717" cy="534838"/>
                        </a:xfrm>
                        <a:prstGeom prst="ellipse">
                          <a:avLst/>
                        </a:prstGeom>
                        <a:ln>
                          <a:noFill/>
                        </a:ln>
                      </p:spPr>
                      <p:style>
                        <a:lnRef idx="0">
                          <a:srgbClr val="787070"/>
                        </a:lnRef>
                        <a:fillRef idx="1">
                          <a:schemeClr val="accent1"/>
                        </a:fillRef>
                        <a:effectRef idx="0">
                          <a:schemeClr val="dk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p:txBody>
                    </p:sp>
                  </mc:Choice>
                  <mc:Fallback xmlns="">
                    <p:sp>
                      <p:nvSpPr>
                        <p:cNvPr id="47" name="Oval 46"/>
                        <p:cNvSpPr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7599087" y="1180744"/>
                          <a:ext cx="560717" cy="534838"/>
                        </a:xfrm>
                        <a:prstGeom prst="ellipse">
                          <a:avLst/>
                        </a:prstGeom>
                        <a:blipFill>
                          <a:blip r:embed="rId8"/>
                          <a:stretch>
                            <a:fillRect/>
                          </a:stretch>
                        </a:blipFill>
                        <a:ln>
                          <a:noFill/>
                        </a:ln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48" name="Oval 47"/>
                        <p:cNvSpPr/>
                        <p:nvPr/>
                      </p:nvSpPr>
                      <p:spPr>
                        <a:xfrm>
                          <a:off x="7599086" y="1862801"/>
                          <a:ext cx="560717" cy="534838"/>
                        </a:xfrm>
                        <a:prstGeom prst="ellipse">
                          <a:avLst/>
                        </a:prstGeom>
                        <a:ln>
                          <a:noFill/>
                        </a:ln>
                      </p:spPr>
                      <p:style>
                        <a:lnRef idx="0">
                          <a:srgbClr val="787070"/>
                        </a:lnRef>
                        <a:fillRef idx="1">
                          <a:schemeClr val="accent1"/>
                        </a:fillRef>
                        <a:effectRef idx="0">
                          <a:schemeClr val="dk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p:txBody>
                    </p:sp>
                  </mc:Choice>
                  <mc:Fallback xmlns="">
                    <p:sp>
                      <p:nvSpPr>
                        <p:cNvPr id="48" name="Oval 47"/>
                        <p:cNvSpPr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7599086" y="1862801"/>
                          <a:ext cx="560717" cy="534838"/>
                        </a:xfrm>
                        <a:prstGeom prst="ellipse">
                          <a:avLst/>
                        </a:prstGeom>
                        <a:blipFill>
                          <a:blip r:embed="rId9"/>
                          <a:stretch>
                            <a:fillRect/>
                          </a:stretch>
                        </a:blipFill>
                        <a:ln>
                          <a:noFill/>
                        </a:ln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p:sp>
                  <p:nvSpPr>
                    <p:cNvPr id="49" name="Oval 48"/>
                    <p:cNvSpPr/>
                    <p:nvPr/>
                  </p:nvSpPr>
                  <p:spPr>
                    <a:xfrm>
                      <a:off x="9250136" y="2285261"/>
                      <a:ext cx="560717" cy="534838"/>
                    </a:xfrm>
                    <a:prstGeom prst="ellipse">
                      <a:avLst/>
                    </a:prstGeom>
                    <a:solidFill>
                      <a:srgbClr val="FF755E"/>
                    </a:solidFill>
                    <a:ln>
                      <a:noFill/>
                    </a:ln>
                  </p:spPr>
                  <p:style>
                    <a:lnRef idx="0">
                      <a:srgbClr val="787070"/>
                    </a:lnRef>
                    <a:fillRef idx="1">
                      <a:schemeClr val="accent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sz="1600" dirty="0"/>
                    </a:p>
                  </p:txBody>
                </p:sp>
                <p:cxnSp>
                  <p:nvCxnSpPr>
                    <p:cNvPr id="50" name="Straight Arrow Connector 49"/>
                    <p:cNvCxnSpPr>
                      <a:stCxn id="47" idx="6"/>
                      <a:endCxn id="49" idx="2"/>
                    </p:cNvCxnSpPr>
                    <p:nvPr/>
                  </p:nvCxnSpPr>
                  <p:spPr>
                    <a:xfrm>
                      <a:off x="8159804" y="1448163"/>
                      <a:ext cx="1090332" cy="1104517"/>
                    </a:xfrm>
                    <a:prstGeom prst="straightConnector1">
                      <a:avLst/>
                    </a:prstGeom>
                    <a:ln w="28575" cap="sq">
                      <a:solidFill>
                        <a:srgbClr val="D71E28"/>
                      </a:solidFill>
                      <a:tailEnd type="triangle"/>
                    </a:ln>
                  </p:spPr>
                  <p:style>
                    <a:lnRef idx="1">
                      <a:srgbClr val="787070"/>
                    </a:lnRef>
                    <a:fillRef idx="0">
                      <a:schemeClr val="accent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</p:cxnSp>
                <p:cxnSp>
                  <p:nvCxnSpPr>
                    <p:cNvPr id="51" name="Straight Arrow Connector 50"/>
                    <p:cNvCxnSpPr>
                      <a:stCxn id="48" idx="6"/>
                      <a:endCxn id="49" idx="2"/>
                    </p:cNvCxnSpPr>
                    <p:nvPr/>
                  </p:nvCxnSpPr>
                  <p:spPr>
                    <a:xfrm>
                      <a:off x="8159803" y="2130220"/>
                      <a:ext cx="1090333" cy="422460"/>
                    </a:xfrm>
                    <a:prstGeom prst="straightConnector1">
                      <a:avLst/>
                    </a:prstGeom>
                    <a:ln w="28575" cap="sq">
                      <a:solidFill>
                        <a:srgbClr val="D71E28"/>
                      </a:solidFill>
                      <a:tailEnd type="triangle"/>
                    </a:ln>
                  </p:spPr>
                  <p:style>
                    <a:lnRef idx="1">
                      <a:srgbClr val="787070"/>
                    </a:lnRef>
                    <a:fillRef idx="0">
                      <a:schemeClr val="accent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</p:cxnSp>
                <p:sp>
                  <p:nvSpPr>
                    <p:cNvPr id="52" name="TextBox 51"/>
                    <p:cNvSpPr txBox="1"/>
                    <p:nvPr/>
                  </p:nvSpPr>
                  <p:spPr>
                    <a:xfrm>
                      <a:off x="7386611" y="3323528"/>
                      <a:ext cx="1049986" cy="28210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noAutofit/>
                    </a:bodyPr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00"/>
                        </a:spcBef>
                        <a:buSzPct val="100000"/>
                      </a:pPr>
                      <a:r>
                        <a:rPr lang="en-US" sz="1600" dirty="0"/>
                        <a:t>Input layer</a:t>
                      </a:r>
                    </a:p>
                  </p:txBody>
                </p:sp>
                <p:sp>
                  <p:nvSpPr>
                    <p:cNvPr id="53" name="TextBox 52"/>
                    <p:cNvSpPr txBox="1"/>
                    <p:nvPr/>
                  </p:nvSpPr>
                  <p:spPr>
                    <a:xfrm>
                      <a:off x="8858556" y="3712387"/>
                      <a:ext cx="1341380" cy="31846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noAutofit/>
                    </a:bodyPr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00"/>
                        </a:spcBef>
                        <a:buSzPct val="100000"/>
                      </a:pPr>
                      <a:r>
                        <a:rPr lang="en-US" sz="1600" dirty="0"/>
                        <a:t>Hidden layer 1</a:t>
                      </a:r>
                    </a:p>
                  </p:txBody>
                </p: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54" name="Oval 53"/>
                        <p:cNvSpPr/>
                        <p:nvPr/>
                      </p:nvSpPr>
                      <p:spPr>
                        <a:xfrm>
                          <a:off x="12522228" y="1873111"/>
                          <a:ext cx="560717" cy="534838"/>
                        </a:xfrm>
                        <a:prstGeom prst="ellipse">
                          <a:avLst/>
                        </a:prstGeom>
                        <a:solidFill>
                          <a:schemeClr val="accent2">
                            <a:lumMod val="50000"/>
                          </a:schemeClr>
                        </a:solidFill>
                        <a:ln>
                          <a:noFill/>
                        </a:ln>
                      </p:spPr>
                      <p:style>
                        <a:lnRef idx="0">
                          <a:srgbClr val="787070"/>
                        </a:lnRef>
                        <a:fillRef idx="1">
                          <a:schemeClr val="accent1"/>
                        </a:fillRef>
                        <a:effectRef idx="0">
                          <a:schemeClr val="dk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p:txBody>
                    </p:sp>
                  </mc:Choice>
                  <mc:Fallback xmlns="">
                    <p:sp>
                      <p:nvSpPr>
                        <p:cNvPr id="54" name="Oval 53"/>
                        <p:cNvSpPr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12522228" y="1873111"/>
                          <a:ext cx="560717" cy="534838"/>
                        </a:xfrm>
                        <a:prstGeom prst="ellipse">
                          <a:avLst/>
                        </a:prstGeom>
                        <a:blipFill>
                          <a:blip r:embed="rId10"/>
                          <a:stretch>
                            <a:fillRect/>
                          </a:stretch>
                        </a:blipFill>
                        <a:ln>
                          <a:noFill/>
                        </a:ln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p:cxnSp>
                  <p:nvCxnSpPr>
                    <p:cNvPr id="55" name="Straight Arrow Connector 54"/>
                    <p:cNvCxnSpPr>
                      <a:stCxn id="49" idx="6"/>
                      <a:endCxn id="18" idx="2"/>
                    </p:cNvCxnSpPr>
                    <p:nvPr/>
                  </p:nvCxnSpPr>
                  <p:spPr>
                    <a:xfrm>
                      <a:off x="9810853" y="2552680"/>
                      <a:ext cx="1089084" cy="0"/>
                    </a:xfrm>
                    <a:prstGeom prst="straightConnector1">
                      <a:avLst/>
                    </a:prstGeom>
                    <a:ln w="28575" cap="sq">
                      <a:solidFill>
                        <a:srgbClr val="D71E28"/>
                      </a:solidFill>
                      <a:tailEnd type="triangle"/>
                    </a:ln>
                  </p:spPr>
                  <p:style>
                    <a:lnRef idx="1">
                      <a:srgbClr val="787070"/>
                    </a:lnRef>
                    <a:fillRef idx="0">
                      <a:schemeClr val="accent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</p:cxnSp>
                <p:sp>
                  <p:nvSpPr>
                    <p:cNvPr id="56" name="TextBox 55"/>
                    <p:cNvSpPr txBox="1"/>
                    <p:nvPr/>
                  </p:nvSpPr>
                  <p:spPr>
                    <a:xfrm>
                      <a:off x="12131896" y="2561711"/>
                      <a:ext cx="1341380" cy="31846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noAutofit/>
                    </a:bodyPr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00"/>
                        </a:spcBef>
                        <a:buSzPct val="100000"/>
                      </a:pPr>
                      <a:r>
                        <a:rPr lang="en-US" sz="1600" dirty="0"/>
                        <a:t>Output layer</a:t>
                      </a:r>
                    </a:p>
                  </p:txBody>
                </p:sp>
                <p:sp>
                  <p:nvSpPr>
                    <p:cNvPr id="57" name="Oval 56"/>
                    <p:cNvSpPr/>
                    <p:nvPr/>
                  </p:nvSpPr>
                  <p:spPr>
                    <a:xfrm>
                      <a:off x="9248889" y="1584949"/>
                      <a:ext cx="560717" cy="534838"/>
                    </a:xfrm>
                    <a:prstGeom prst="ellipse">
                      <a:avLst/>
                    </a:prstGeom>
                    <a:solidFill>
                      <a:srgbClr val="FF755E"/>
                    </a:solidFill>
                    <a:ln>
                      <a:noFill/>
                    </a:ln>
                  </p:spPr>
                  <p:style>
                    <a:lnRef idx="0">
                      <a:srgbClr val="787070"/>
                    </a:lnRef>
                    <a:fillRef idx="1">
                      <a:schemeClr val="accent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sz="1600" dirty="0"/>
                    </a:p>
                  </p:txBody>
                </p:sp>
                <p:sp>
                  <p:nvSpPr>
                    <p:cNvPr id="58" name="Oval 57"/>
                    <p:cNvSpPr/>
                    <p:nvPr/>
                  </p:nvSpPr>
                  <p:spPr>
                    <a:xfrm>
                      <a:off x="9280175" y="3084985"/>
                      <a:ext cx="560717" cy="534838"/>
                    </a:xfrm>
                    <a:prstGeom prst="ellipse">
                      <a:avLst/>
                    </a:prstGeom>
                    <a:solidFill>
                      <a:srgbClr val="FF755E"/>
                    </a:solidFill>
                    <a:ln>
                      <a:noFill/>
                    </a:ln>
                  </p:spPr>
                  <p:style>
                    <a:lnRef idx="0">
                      <a:srgbClr val="787070"/>
                    </a:lnRef>
                    <a:fillRef idx="1">
                      <a:schemeClr val="accent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sz="1600" dirty="0"/>
                    </a:p>
                  </p:txBody>
                </p:sp>
                <p:sp>
                  <p:nvSpPr>
                    <p:cNvPr id="59" name="Oval 58"/>
                    <p:cNvSpPr/>
                    <p:nvPr/>
                  </p:nvSpPr>
                  <p:spPr>
                    <a:xfrm>
                      <a:off x="9248888" y="790478"/>
                      <a:ext cx="560717" cy="534838"/>
                    </a:xfrm>
                    <a:prstGeom prst="ellipse">
                      <a:avLst/>
                    </a:prstGeom>
                    <a:solidFill>
                      <a:srgbClr val="FF755E"/>
                    </a:solidFill>
                    <a:ln>
                      <a:noFill/>
                    </a:ln>
                  </p:spPr>
                  <p:style>
                    <a:lnRef idx="0">
                      <a:srgbClr val="787070"/>
                    </a:lnRef>
                    <a:fillRef idx="1">
                      <a:schemeClr val="accent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sz="1600" dirty="0"/>
                    </a:p>
                  </p:txBody>
                </p:sp>
                <p:cxnSp>
                  <p:nvCxnSpPr>
                    <p:cNvPr id="60" name="Straight Arrow Connector 59"/>
                    <p:cNvCxnSpPr>
                      <a:stCxn id="48" idx="6"/>
                      <a:endCxn id="58" idx="2"/>
                    </p:cNvCxnSpPr>
                    <p:nvPr/>
                  </p:nvCxnSpPr>
                  <p:spPr>
                    <a:xfrm>
                      <a:off x="8159803" y="2130220"/>
                      <a:ext cx="1120372" cy="1222184"/>
                    </a:xfrm>
                    <a:prstGeom prst="straightConnector1">
                      <a:avLst/>
                    </a:prstGeom>
                    <a:ln w="28575" cap="sq">
                      <a:solidFill>
                        <a:srgbClr val="D71E28"/>
                      </a:solidFill>
                      <a:tailEnd type="triangle"/>
                    </a:ln>
                  </p:spPr>
                  <p:style>
                    <a:lnRef idx="1">
                      <a:srgbClr val="787070"/>
                    </a:lnRef>
                    <a:fillRef idx="0">
                      <a:schemeClr val="accent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</p:cxnSp>
                <p:cxnSp>
                  <p:nvCxnSpPr>
                    <p:cNvPr id="61" name="Straight Arrow Connector 60"/>
                    <p:cNvCxnSpPr>
                      <a:stCxn id="48" idx="6"/>
                      <a:endCxn id="57" idx="2"/>
                    </p:cNvCxnSpPr>
                    <p:nvPr/>
                  </p:nvCxnSpPr>
                  <p:spPr>
                    <a:xfrm flipV="1">
                      <a:off x="8159803" y="1852368"/>
                      <a:ext cx="1089086" cy="277852"/>
                    </a:xfrm>
                    <a:prstGeom prst="straightConnector1">
                      <a:avLst/>
                    </a:prstGeom>
                    <a:ln w="28575" cap="sq">
                      <a:solidFill>
                        <a:srgbClr val="D71E28"/>
                      </a:solidFill>
                      <a:tailEnd type="triangle"/>
                    </a:ln>
                  </p:spPr>
                  <p:style>
                    <a:lnRef idx="1">
                      <a:srgbClr val="787070"/>
                    </a:lnRef>
                    <a:fillRef idx="0">
                      <a:schemeClr val="accent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</p:cxnSp>
                <p:cxnSp>
                  <p:nvCxnSpPr>
                    <p:cNvPr id="62" name="Straight Arrow Connector 61"/>
                    <p:cNvCxnSpPr>
                      <a:stCxn id="47" idx="6"/>
                      <a:endCxn id="58" idx="2"/>
                    </p:cNvCxnSpPr>
                    <p:nvPr/>
                  </p:nvCxnSpPr>
                  <p:spPr>
                    <a:xfrm>
                      <a:off x="8159804" y="1448163"/>
                      <a:ext cx="1120371" cy="1904241"/>
                    </a:xfrm>
                    <a:prstGeom prst="straightConnector1">
                      <a:avLst/>
                    </a:prstGeom>
                    <a:ln w="28575" cap="sq">
                      <a:solidFill>
                        <a:srgbClr val="D71E28"/>
                      </a:solidFill>
                      <a:tailEnd type="triangle"/>
                    </a:ln>
                  </p:spPr>
                  <p:style>
                    <a:lnRef idx="1">
                      <a:srgbClr val="787070"/>
                    </a:lnRef>
                    <a:fillRef idx="0">
                      <a:schemeClr val="accent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</p:cxnSp>
                <p:cxnSp>
                  <p:nvCxnSpPr>
                    <p:cNvPr id="63" name="Straight Arrow Connector 62"/>
                    <p:cNvCxnSpPr>
                      <a:stCxn id="47" idx="6"/>
                      <a:endCxn id="57" idx="2"/>
                    </p:cNvCxnSpPr>
                    <p:nvPr/>
                  </p:nvCxnSpPr>
                  <p:spPr>
                    <a:xfrm>
                      <a:off x="8159804" y="1448163"/>
                      <a:ext cx="1089085" cy="404205"/>
                    </a:xfrm>
                    <a:prstGeom prst="straightConnector1">
                      <a:avLst/>
                    </a:prstGeom>
                    <a:ln w="28575" cap="sq">
                      <a:solidFill>
                        <a:srgbClr val="D71E28"/>
                      </a:solidFill>
                      <a:tailEnd type="triangle"/>
                    </a:ln>
                  </p:spPr>
                  <p:style>
                    <a:lnRef idx="1">
                      <a:srgbClr val="787070"/>
                    </a:lnRef>
                    <a:fillRef idx="0">
                      <a:schemeClr val="accent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</p:cxnSp>
                <p:cxnSp>
                  <p:nvCxnSpPr>
                    <p:cNvPr id="64" name="Straight Arrow Connector 63"/>
                    <p:cNvCxnSpPr>
                      <a:stCxn id="59" idx="6"/>
                      <a:endCxn id="21" idx="2"/>
                    </p:cNvCxnSpPr>
                    <p:nvPr/>
                  </p:nvCxnSpPr>
                  <p:spPr>
                    <a:xfrm>
                      <a:off x="9809605" y="1057897"/>
                      <a:ext cx="1089084" cy="0"/>
                    </a:xfrm>
                    <a:prstGeom prst="straightConnector1">
                      <a:avLst/>
                    </a:prstGeom>
                    <a:ln w="28575" cap="sq">
                      <a:solidFill>
                        <a:srgbClr val="D71E28"/>
                      </a:solidFill>
                      <a:tailEnd type="triangle"/>
                    </a:ln>
                  </p:spPr>
                  <p:style>
                    <a:lnRef idx="1">
                      <a:srgbClr val="787070"/>
                    </a:lnRef>
                    <a:fillRef idx="0">
                      <a:schemeClr val="accent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</p:cxnSp>
                <p:cxnSp>
                  <p:nvCxnSpPr>
                    <p:cNvPr id="65" name="Straight Arrow Connector 64"/>
                    <p:cNvCxnSpPr>
                      <a:stCxn id="57" idx="6"/>
                      <a:endCxn id="19" idx="2"/>
                    </p:cNvCxnSpPr>
                    <p:nvPr/>
                  </p:nvCxnSpPr>
                  <p:spPr>
                    <a:xfrm>
                      <a:off x="9809606" y="1852368"/>
                      <a:ext cx="1089084" cy="0"/>
                    </a:xfrm>
                    <a:prstGeom prst="straightConnector1">
                      <a:avLst/>
                    </a:prstGeom>
                    <a:ln w="28575" cap="sq">
                      <a:solidFill>
                        <a:srgbClr val="D71E28"/>
                      </a:solidFill>
                      <a:tailEnd type="triangle"/>
                    </a:ln>
                  </p:spPr>
                  <p:style>
                    <a:lnRef idx="1">
                      <a:srgbClr val="787070"/>
                    </a:lnRef>
                    <a:fillRef idx="0">
                      <a:schemeClr val="accent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</p:cxnSp>
                <p:cxnSp>
                  <p:nvCxnSpPr>
                    <p:cNvPr id="66" name="Straight Arrow Connector 65"/>
                    <p:cNvCxnSpPr>
                      <a:stCxn id="58" idx="6"/>
                      <a:endCxn id="20" idx="2"/>
                    </p:cNvCxnSpPr>
                    <p:nvPr/>
                  </p:nvCxnSpPr>
                  <p:spPr>
                    <a:xfrm>
                      <a:off x="9840892" y="3352404"/>
                      <a:ext cx="1089084" cy="0"/>
                    </a:xfrm>
                    <a:prstGeom prst="straightConnector1">
                      <a:avLst/>
                    </a:prstGeom>
                    <a:ln w="28575" cap="sq">
                      <a:solidFill>
                        <a:srgbClr val="D71E28"/>
                      </a:solidFill>
                      <a:tailEnd type="triangle"/>
                    </a:ln>
                  </p:spPr>
                  <p:style>
                    <a:lnRef idx="1">
                      <a:srgbClr val="787070"/>
                    </a:lnRef>
                    <a:fillRef idx="0">
                      <a:schemeClr val="accent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</p:cxnSp>
              </p:grp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46" name="Oval 45"/>
                      <p:cNvSpPr/>
                      <p:nvPr/>
                    </p:nvSpPr>
                    <p:spPr>
                      <a:xfrm>
                        <a:off x="6307004" y="5061251"/>
                        <a:ext cx="560717" cy="534838"/>
                      </a:xfrm>
                      <a:prstGeom prst="ellipse">
                        <a:avLst/>
                      </a:prstGeom>
                      <a:ln>
                        <a:noFill/>
                      </a:ln>
                    </p:spPr>
                    <p:style>
                      <a:lnRef idx="0">
                        <a:srgbClr val="787070"/>
                      </a:lnRef>
                      <a:fillRef idx="1">
                        <a:schemeClr val="accent1"/>
                      </a:fillRef>
                      <a:effectRef idx="0">
                        <a:schemeClr val="dk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>
                          <a:lnSpc>
                            <a:spcPct val="100000"/>
                          </a:lnSpc>
                        </a:pPr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1600" dirty="0"/>
                      </a:p>
                    </p:txBody>
                  </p:sp>
                </mc:Choice>
                <mc:Fallback xmlns="">
                  <p:sp>
                    <p:nvSpPr>
                      <p:cNvPr id="46" name="Oval 45"/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6307004" y="5061251"/>
                        <a:ext cx="560717" cy="534838"/>
                      </a:xfrm>
                      <a:prstGeom prst="ellipse">
                        <a:avLst/>
                      </a:prstGeom>
                      <a:blipFill>
                        <a:blip r:embed="rId11"/>
                        <a:stretch>
                          <a:fillRect/>
                        </a:stretch>
                      </a:blipFill>
                      <a:ln>
                        <a:noFill/>
                      </a:ln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39" name="Straight Arrow Connector 38"/>
                <p:cNvCxnSpPr>
                  <a:stCxn id="46" idx="6"/>
                  <a:endCxn id="59" idx="2"/>
                </p:cNvCxnSpPr>
                <p:nvPr/>
              </p:nvCxnSpPr>
              <p:spPr>
                <a:xfrm flipV="1">
                  <a:off x="6867721" y="3569001"/>
                  <a:ext cx="1089709" cy="1759669"/>
                </a:xfrm>
                <a:prstGeom prst="straightConnector1">
                  <a:avLst/>
                </a:prstGeom>
                <a:ln w="28575" cap="sq">
                  <a:solidFill>
                    <a:srgbClr val="D71E28"/>
                  </a:solidFill>
                  <a:tailEnd type="triangle"/>
                </a:ln>
              </p:spPr>
              <p:style>
                <a:lnRef idx="1">
                  <a:srgbClr val="787070"/>
                </a:lnRef>
                <a:fillRef idx="0">
                  <a:schemeClr val="accent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</p:cxnSp>
            <p:cxnSp>
              <p:nvCxnSpPr>
                <p:cNvPr id="40" name="Straight Arrow Connector 39"/>
                <p:cNvCxnSpPr>
                  <a:stCxn id="46" idx="6"/>
                  <a:endCxn id="57" idx="2"/>
                </p:cNvCxnSpPr>
                <p:nvPr/>
              </p:nvCxnSpPr>
              <p:spPr>
                <a:xfrm flipV="1">
                  <a:off x="6867721" y="4363472"/>
                  <a:ext cx="1089710" cy="965198"/>
                </a:xfrm>
                <a:prstGeom prst="straightConnector1">
                  <a:avLst/>
                </a:prstGeom>
                <a:ln w="28575" cap="sq">
                  <a:solidFill>
                    <a:srgbClr val="D71E28"/>
                  </a:solidFill>
                  <a:tailEnd type="triangle"/>
                </a:ln>
              </p:spPr>
              <p:style>
                <a:lnRef idx="1">
                  <a:srgbClr val="787070"/>
                </a:lnRef>
                <a:fillRef idx="0">
                  <a:schemeClr val="accent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</p:cxnSp>
            <p:cxnSp>
              <p:nvCxnSpPr>
                <p:cNvPr id="41" name="Straight Arrow Connector 40"/>
                <p:cNvCxnSpPr>
                  <a:stCxn id="46" idx="6"/>
                  <a:endCxn id="49" idx="2"/>
                </p:cNvCxnSpPr>
                <p:nvPr/>
              </p:nvCxnSpPr>
              <p:spPr>
                <a:xfrm flipV="1">
                  <a:off x="6867721" y="5063784"/>
                  <a:ext cx="1090957" cy="264886"/>
                </a:xfrm>
                <a:prstGeom prst="straightConnector1">
                  <a:avLst/>
                </a:prstGeom>
                <a:ln w="28575" cap="sq">
                  <a:solidFill>
                    <a:srgbClr val="D71E28"/>
                  </a:solidFill>
                  <a:tailEnd type="triangle"/>
                </a:ln>
              </p:spPr>
              <p:style>
                <a:lnRef idx="1">
                  <a:srgbClr val="787070"/>
                </a:lnRef>
                <a:fillRef idx="0">
                  <a:schemeClr val="accent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</p:cxnSp>
            <p:cxnSp>
              <p:nvCxnSpPr>
                <p:cNvPr id="42" name="Straight Arrow Connector 41"/>
                <p:cNvCxnSpPr>
                  <a:stCxn id="46" idx="6"/>
                  <a:endCxn id="58" idx="2"/>
                </p:cNvCxnSpPr>
                <p:nvPr/>
              </p:nvCxnSpPr>
              <p:spPr>
                <a:xfrm>
                  <a:off x="6867721" y="5328670"/>
                  <a:ext cx="1120996" cy="534838"/>
                </a:xfrm>
                <a:prstGeom prst="straightConnector1">
                  <a:avLst/>
                </a:prstGeom>
                <a:ln w="28575" cap="sq">
                  <a:solidFill>
                    <a:srgbClr val="D71E28"/>
                  </a:solidFill>
                  <a:tailEnd type="triangle"/>
                </a:ln>
              </p:spPr>
              <p:style>
                <a:lnRef idx="1">
                  <a:srgbClr val="787070"/>
                </a:lnRef>
                <a:fillRef idx="0">
                  <a:schemeClr val="accent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</p:cxnSp>
            <p:cxnSp>
              <p:nvCxnSpPr>
                <p:cNvPr id="43" name="Straight Arrow Connector 42"/>
                <p:cNvCxnSpPr>
                  <a:stCxn id="48" idx="6"/>
                  <a:endCxn id="59" idx="2"/>
                </p:cNvCxnSpPr>
                <p:nvPr/>
              </p:nvCxnSpPr>
              <p:spPr>
                <a:xfrm flipV="1">
                  <a:off x="6868345" y="3569001"/>
                  <a:ext cx="1089085" cy="1072323"/>
                </a:xfrm>
                <a:prstGeom prst="straightConnector1">
                  <a:avLst/>
                </a:prstGeom>
                <a:ln w="28575" cap="sq">
                  <a:solidFill>
                    <a:srgbClr val="D71E28"/>
                  </a:solidFill>
                  <a:tailEnd type="triangle"/>
                </a:ln>
              </p:spPr>
              <p:style>
                <a:lnRef idx="1">
                  <a:srgbClr val="787070"/>
                </a:lnRef>
                <a:fillRef idx="0">
                  <a:schemeClr val="accent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</p:cxnSp>
            <p:cxnSp>
              <p:nvCxnSpPr>
                <p:cNvPr id="44" name="Straight Arrow Connector 43"/>
                <p:cNvCxnSpPr>
                  <a:stCxn id="47" idx="6"/>
                  <a:endCxn id="59" idx="2"/>
                </p:cNvCxnSpPr>
                <p:nvPr/>
              </p:nvCxnSpPr>
              <p:spPr>
                <a:xfrm flipV="1">
                  <a:off x="6868346" y="3569001"/>
                  <a:ext cx="1089084" cy="390266"/>
                </a:xfrm>
                <a:prstGeom prst="straightConnector1">
                  <a:avLst/>
                </a:prstGeom>
                <a:ln w="28575" cap="sq">
                  <a:solidFill>
                    <a:srgbClr val="D71E28"/>
                  </a:solidFill>
                  <a:tailEnd type="triangle"/>
                </a:ln>
              </p:spPr>
              <p:style>
                <a:lnRef idx="1">
                  <a:srgbClr val="787070"/>
                </a:lnRef>
                <a:fillRef idx="0">
                  <a:schemeClr val="accent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</p:cxnSp>
          </p:grpSp>
          <p:sp>
            <p:nvSpPr>
              <p:cNvPr id="18" name="Oval 17"/>
              <p:cNvSpPr/>
              <p:nvPr/>
            </p:nvSpPr>
            <p:spPr>
              <a:xfrm>
                <a:off x="5921696" y="4567765"/>
                <a:ext cx="560717" cy="534838"/>
              </a:xfrm>
              <a:prstGeom prst="ellipse">
                <a:avLst/>
              </a:prstGeom>
              <a:solidFill>
                <a:srgbClr val="FF755E"/>
              </a:solidFill>
              <a:ln>
                <a:noFill/>
              </a:ln>
            </p:spPr>
            <p:style>
              <a:lnRef idx="0">
                <a:srgbClr val="787070"/>
              </a:lnRef>
              <a:fillRef idx="1">
                <a:schemeClr val="accent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00000"/>
                  </a:lnSpc>
                </a:pPr>
                <a:endParaRPr lang="en-US" sz="1600" dirty="0"/>
              </a:p>
            </p:txBody>
          </p:sp>
          <p:sp>
            <p:nvSpPr>
              <p:cNvPr id="19" name="Oval 18"/>
              <p:cNvSpPr/>
              <p:nvPr/>
            </p:nvSpPr>
            <p:spPr>
              <a:xfrm>
                <a:off x="5920449" y="3867453"/>
                <a:ext cx="560717" cy="534838"/>
              </a:xfrm>
              <a:prstGeom prst="ellipse">
                <a:avLst/>
              </a:prstGeom>
              <a:solidFill>
                <a:srgbClr val="FF755E"/>
              </a:solidFill>
              <a:ln>
                <a:noFill/>
              </a:ln>
            </p:spPr>
            <p:style>
              <a:lnRef idx="0">
                <a:srgbClr val="787070"/>
              </a:lnRef>
              <a:fillRef idx="1">
                <a:schemeClr val="accent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00000"/>
                  </a:lnSpc>
                </a:pPr>
                <a:endParaRPr lang="en-US" sz="1600" dirty="0"/>
              </a:p>
            </p:txBody>
          </p:sp>
          <p:sp>
            <p:nvSpPr>
              <p:cNvPr id="20" name="Oval 19"/>
              <p:cNvSpPr/>
              <p:nvPr/>
            </p:nvSpPr>
            <p:spPr>
              <a:xfrm>
                <a:off x="5951735" y="5367489"/>
                <a:ext cx="560717" cy="534838"/>
              </a:xfrm>
              <a:prstGeom prst="ellipse">
                <a:avLst/>
              </a:prstGeom>
              <a:solidFill>
                <a:srgbClr val="FF755E"/>
              </a:solidFill>
              <a:ln>
                <a:noFill/>
              </a:ln>
            </p:spPr>
            <p:style>
              <a:lnRef idx="0">
                <a:srgbClr val="787070"/>
              </a:lnRef>
              <a:fillRef idx="1">
                <a:schemeClr val="accent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00000"/>
                  </a:lnSpc>
                </a:pPr>
                <a:endParaRPr lang="en-US" sz="1600" dirty="0"/>
              </a:p>
            </p:txBody>
          </p:sp>
          <p:sp>
            <p:nvSpPr>
              <p:cNvPr id="21" name="Oval 20"/>
              <p:cNvSpPr/>
              <p:nvPr/>
            </p:nvSpPr>
            <p:spPr>
              <a:xfrm>
                <a:off x="5920448" y="3072982"/>
                <a:ext cx="560717" cy="534838"/>
              </a:xfrm>
              <a:prstGeom prst="ellipse">
                <a:avLst/>
              </a:prstGeom>
              <a:solidFill>
                <a:srgbClr val="FF755E"/>
              </a:solidFill>
              <a:ln>
                <a:noFill/>
              </a:ln>
            </p:spPr>
            <p:style>
              <a:lnRef idx="0">
                <a:srgbClr val="787070"/>
              </a:lnRef>
              <a:fillRef idx="1">
                <a:schemeClr val="accent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00000"/>
                  </a:lnSpc>
                </a:pPr>
                <a:endParaRPr lang="en-US" sz="1600" dirty="0"/>
              </a:p>
            </p:txBody>
          </p:sp>
          <p:cxnSp>
            <p:nvCxnSpPr>
              <p:cNvPr id="22" name="Straight Arrow Connector 21"/>
              <p:cNvCxnSpPr>
                <a:stCxn id="59" idx="6"/>
                <a:endCxn id="19" idx="2"/>
              </p:cNvCxnSpPr>
              <p:nvPr/>
            </p:nvCxnSpPr>
            <p:spPr>
              <a:xfrm>
                <a:off x="4831364" y="3340401"/>
                <a:ext cx="1089085" cy="794471"/>
              </a:xfrm>
              <a:prstGeom prst="straightConnector1">
                <a:avLst/>
              </a:prstGeom>
              <a:ln w="28575" cap="sq">
                <a:solidFill>
                  <a:srgbClr val="D71E28"/>
                </a:solidFill>
                <a:tailEnd type="triangle"/>
              </a:ln>
            </p:spPr>
            <p:style>
              <a:lnRef idx="1">
                <a:srgbClr val="787070"/>
              </a:lnRef>
              <a:fillRef idx="0">
                <a:schemeClr val="accent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23" name="Straight Arrow Connector 22"/>
              <p:cNvCxnSpPr>
                <a:stCxn id="59" idx="6"/>
                <a:endCxn id="18" idx="2"/>
              </p:cNvCxnSpPr>
              <p:nvPr/>
            </p:nvCxnSpPr>
            <p:spPr>
              <a:xfrm>
                <a:off x="4831364" y="3340401"/>
                <a:ext cx="1090332" cy="1494783"/>
              </a:xfrm>
              <a:prstGeom prst="straightConnector1">
                <a:avLst/>
              </a:prstGeom>
              <a:ln w="28575" cap="sq">
                <a:solidFill>
                  <a:srgbClr val="D71E28"/>
                </a:solidFill>
                <a:tailEnd type="triangle"/>
              </a:ln>
            </p:spPr>
            <p:style>
              <a:lnRef idx="1">
                <a:srgbClr val="787070"/>
              </a:lnRef>
              <a:fillRef idx="0">
                <a:schemeClr val="accent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24" name="Straight Arrow Connector 23"/>
              <p:cNvCxnSpPr>
                <a:stCxn id="59" idx="6"/>
                <a:endCxn id="20" idx="2"/>
              </p:cNvCxnSpPr>
              <p:nvPr/>
            </p:nvCxnSpPr>
            <p:spPr>
              <a:xfrm>
                <a:off x="4831364" y="3340401"/>
                <a:ext cx="1120371" cy="2294507"/>
              </a:xfrm>
              <a:prstGeom prst="straightConnector1">
                <a:avLst/>
              </a:prstGeom>
              <a:ln w="28575" cap="sq">
                <a:solidFill>
                  <a:srgbClr val="D71E28"/>
                </a:solidFill>
                <a:tailEnd type="triangle"/>
              </a:ln>
            </p:spPr>
            <p:style>
              <a:lnRef idx="1">
                <a:srgbClr val="787070"/>
              </a:lnRef>
              <a:fillRef idx="0">
                <a:schemeClr val="accent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25" name="Straight Arrow Connector 24"/>
              <p:cNvCxnSpPr>
                <a:stCxn id="57" idx="6"/>
                <a:endCxn id="21" idx="2"/>
              </p:cNvCxnSpPr>
              <p:nvPr/>
            </p:nvCxnSpPr>
            <p:spPr>
              <a:xfrm flipV="1">
                <a:off x="4831365" y="3340401"/>
                <a:ext cx="1089083" cy="794471"/>
              </a:xfrm>
              <a:prstGeom prst="straightConnector1">
                <a:avLst/>
              </a:prstGeom>
              <a:ln w="28575" cap="sq">
                <a:solidFill>
                  <a:srgbClr val="D71E28"/>
                </a:solidFill>
                <a:tailEnd type="triangle"/>
              </a:ln>
            </p:spPr>
            <p:style>
              <a:lnRef idx="1">
                <a:srgbClr val="787070"/>
              </a:lnRef>
              <a:fillRef idx="0">
                <a:schemeClr val="accent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26" name="Straight Arrow Connector 25"/>
              <p:cNvCxnSpPr>
                <a:stCxn id="49" idx="6"/>
                <a:endCxn id="19" idx="2"/>
              </p:cNvCxnSpPr>
              <p:nvPr/>
            </p:nvCxnSpPr>
            <p:spPr>
              <a:xfrm flipV="1">
                <a:off x="4832612" y="4134872"/>
                <a:ext cx="1087837" cy="700312"/>
              </a:xfrm>
              <a:prstGeom prst="straightConnector1">
                <a:avLst/>
              </a:prstGeom>
              <a:ln w="28575" cap="sq">
                <a:solidFill>
                  <a:srgbClr val="D71E28"/>
                </a:solidFill>
                <a:tailEnd type="triangle"/>
              </a:ln>
            </p:spPr>
            <p:style>
              <a:lnRef idx="1">
                <a:srgbClr val="787070"/>
              </a:lnRef>
              <a:fillRef idx="0">
                <a:schemeClr val="accent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27" name="Straight Arrow Connector 26"/>
              <p:cNvCxnSpPr>
                <a:stCxn id="57" idx="6"/>
                <a:endCxn id="18" idx="2"/>
              </p:cNvCxnSpPr>
              <p:nvPr/>
            </p:nvCxnSpPr>
            <p:spPr>
              <a:xfrm>
                <a:off x="4831365" y="4134872"/>
                <a:ext cx="1090331" cy="700312"/>
              </a:xfrm>
              <a:prstGeom prst="straightConnector1">
                <a:avLst/>
              </a:prstGeom>
              <a:ln w="28575" cap="sq">
                <a:solidFill>
                  <a:srgbClr val="D71E28"/>
                </a:solidFill>
                <a:tailEnd type="triangle"/>
              </a:ln>
            </p:spPr>
            <p:style>
              <a:lnRef idx="1">
                <a:srgbClr val="787070"/>
              </a:lnRef>
              <a:fillRef idx="0">
                <a:schemeClr val="accent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28" name="Straight Arrow Connector 27"/>
              <p:cNvCxnSpPr>
                <a:stCxn id="57" idx="6"/>
                <a:endCxn id="20" idx="2"/>
              </p:cNvCxnSpPr>
              <p:nvPr/>
            </p:nvCxnSpPr>
            <p:spPr>
              <a:xfrm>
                <a:off x="4831365" y="4134872"/>
                <a:ext cx="1120370" cy="1500036"/>
              </a:xfrm>
              <a:prstGeom prst="straightConnector1">
                <a:avLst/>
              </a:prstGeom>
              <a:ln w="28575" cap="sq">
                <a:solidFill>
                  <a:srgbClr val="D71E28"/>
                </a:solidFill>
                <a:tailEnd type="triangle"/>
              </a:ln>
            </p:spPr>
            <p:style>
              <a:lnRef idx="1">
                <a:srgbClr val="787070"/>
              </a:lnRef>
              <a:fillRef idx="0">
                <a:schemeClr val="accent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29" name="Straight Arrow Connector 28"/>
              <p:cNvCxnSpPr>
                <a:stCxn id="49" idx="6"/>
                <a:endCxn id="20" idx="2"/>
              </p:cNvCxnSpPr>
              <p:nvPr/>
            </p:nvCxnSpPr>
            <p:spPr>
              <a:xfrm>
                <a:off x="4832612" y="4835184"/>
                <a:ext cx="1119123" cy="799724"/>
              </a:xfrm>
              <a:prstGeom prst="straightConnector1">
                <a:avLst/>
              </a:prstGeom>
              <a:ln w="28575" cap="sq">
                <a:solidFill>
                  <a:srgbClr val="D71E28"/>
                </a:solidFill>
                <a:tailEnd type="triangle"/>
              </a:ln>
            </p:spPr>
            <p:style>
              <a:lnRef idx="1">
                <a:srgbClr val="787070"/>
              </a:lnRef>
              <a:fillRef idx="0">
                <a:schemeClr val="accent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30" name="Straight Arrow Connector 29"/>
              <p:cNvCxnSpPr>
                <a:stCxn id="49" idx="6"/>
                <a:endCxn id="21" idx="2"/>
              </p:cNvCxnSpPr>
              <p:nvPr/>
            </p:nvCxnSpPr>
            <p:spPr>
              <a:xfrm flipV="1">
                <a:off x="4832612" y="3340401"/>
                <a:ext cx="1087836" cy="1494783"/>
              </a:xfrm>
              <a:prstGeom prst="straightConnector1">
                <a:avLst/>
              </a:prstGeom>
              <a:ln w="28575" cap="sq">
                <a:solidFill>
                  <a:srgbClr val="D71E28"/>
                </a:solidFill>
                <a:tailEnd type="triangle"/>
              </a:ln>
            </p:spPr>
            <p:style>
              <a:lnRef idx="1">
                <a:srgbClr val="787070"/>
              </a:lnRef>
              <a:fillRef idx="0">
                <a:schemeClr val="accent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31" name="Straight Arrow Connector 30"/>
              <p:cNvCxnSpPr>
                <a:stCxn id="58" idx="6"/>
                <a:endCxn id="21" idx="2"/>
              </p:cNvCxnSpPr>
              <p:nvPr/>
            </p:nvCxnSpPr>
            <p:spPr>
              <a:xfrm flipV="1">
                <a:off x="4862651" y="3340401"/>
                <a:ext cx="1057797" cy="2294507"/>
              </a:xfrm>
              <a:prstGeom prst="straightConnector1">
                <a:avLst/>
              </a:prstGeom>
              <a:ln w="28575" cap="sq">
                <a:solidFill>
                  <a:srgbClr val="D71E28"/>
                </a:solidFill>
                <a:tailEnd type="triangle"/>
              </a:ln>
            </p:spPr>
            <p:style>
              <a:lnRef idx="1">
                <a:srgbClr val="787070"/>
              </a:lnRef>
              <a:fillRef idx="0">
                <a:schemeClr val="accent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32" name="Straight Arrow Connector 31"/>
              <p:cNvCxnSpPr>
                <a:stCxn id="58" idx="6"/>
                <a:endCxn id="19" idx="2"/>
              </p:cNvCxnSpPr>
              <p:nvPr/>
            </p:nvCxnSpPr>
            <p:spPr>
              <a:xfrm flipV="1">
                <a:off x="4862651" y="4134872"/>
                <a:ext cx="1057798" cy="1500036"/>
              </a:xfrm>
              <a:prstGeom prst="straightConnector1">
                <a:avLst/>
              </a:prstGeom>
              <a:ln w="28575" cap="sq">
                <a:solidFill>
                  <a:srgbClr val="D71E28"/>
                </a:solidFill>
                <a:tailEnd type="triangle"/>
              </a:ln>
            </p:spPr>
            <p:style>
              <a:lnRef idx="1">
                <a:srgbClr val="787070"/>
              </a:lnRef>
              <a:fillRef idx="0">
                <a:schemeClr val="accent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33" name="Straight Arrow Connector 32"/>
              <p:cNvCxnSpPr>
                <a:stCxn id="58" idx="6"/>
                <a:endCxn id="18" idx="2"/>
              </p:cNvCxnSpPr>
              <p:nvPr/>
            </p:nvCxnSpPr>
            <p:spPr>
              <a:xfrm flipV="1">
                <a:off x="4862651" y="4835184"/>
                <a:ext cx="1059045" cy="799724"/>
              </a:xfrm>
              <a:prstGeom prst="straightConnector1">
                <a:avLst/>
              </a:prstGeom>
              <a:ln w="28575" cap="sq">
                <a:solidFill>
                  <a:srgbClr val="D71E28"/>
                </a:solidFill>
                <a:tailEnd type="triangle"/>
              </a:ln>
            </p:spPr>
            <p:style>
              <a:lnRef idx="1">
                <a:srgbClr val="787070"/>
              </a:lnRef>
              <a:fillRef idx="0">
                <a:schemeClr val="accent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34" name="Straight Arrow Connector 33"/>
              <p:cNvCxnSpPr>
                <a:stCxn id="21" idx="6"/>
                <a:endCxn id="54" idx="2"/>
              </p:cNvCxnSpPr>
              <p:nvPr/>
            </p:nvCxnSpPr>
            <p:spPr>
              <a:xfrm>
                <a:off x="6481165" y="3340401"/>
                <a:ext cx="1062822" cy="1082633"/>
              </a:xfrm>
              <a:prstGeom prst="straightConnector1">
                <a:avLst/>
              </a:prstGeom>
              <a:ln w="28575" cap="sq">
                <a:solidFill>
                  <a:srgbClr val="D71E28"/>
                </a:solidFill>
                <a:tailEnd type="triangle"/>
              </a:ln>
            </p:spPr>
            <p:style>
              <a:lnRef idx="1">
                <a:srgbClr val="787070"/>
              </a:lnRef>
              <a:fillRef idx="0">
                <a:schemeClr val="accent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35" name="Straight Arrow Connector 34"/>
              <p:cNvCxnSpPr>
                <a:stCxn id="19" idx="6"/>
                <a:endCxn id="54" idx="2"/>
              </p:cNvCxnSpPr>
              <p:nvPr/>
            </p:nvCxnSpPr>
            <p:spPr>
              <a:xfrm>
                <a:off x="6481166" y="4134872"/>
                <a:ext cx="1062821" cy="288162"/>
              </a:xfrm>
              <a:prstGeom prst="straightConnector1">
                <a:avLst/>
              </a:prstGeom>
              <a:ln w="28575" cap="sq">
                <a:solidFill>
                  <a:srgbClr val="D71E28"/>
                </a:solidFill>
                <a:tailEnd type="triangle"/>
              </a:ln>
            </p:spPr>
            <p:style>
              <a:lnRef idx="1">
                <a:srgbClr val="787070"/>
              </a:lnRef>
              <a:fillRef idx="0">
                <a:schemeClr val="accent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36" name="Straight Arrow Connector 35"/>
              <p:cNvCxnSpPr>
                <a:stCxn id="18" idx="6"/>
                <a:endCxn id="54" idx="2"/>
              </p:cNvCxnSpPr>
              <p:nvPr/>
            </p:nvCxnSpPr>
            <p:spPr>
              <a:xfrm flipV="1">
                <a:off x="6482413" y="4423034"/>
                <a:ext cx="1061574" cy="412150"/>
              </a:xfrm>
              <a:prstGeom prst="straightConnector1">
                <a:avLst/>
              </a:prstGeom>
              <a:ln w="28575" cap="sq">
                <a:solidFill>
                  <a:srgbClr val="D71E28"/>
                </a:solidFill>
                <a:tailEnd type="triangle"/>
              </a:ln>
            </p:spPr>
            <p:style>
              <a:lnRef idx="1">
                <a:srgbClr val="787070"/>
              </a:lnRef>
              <a:fillRef idx="0">
                <a:schemeClr val="accent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37" name="Straight Arrow Connector 36"/>
              <p:cNvCxnSpPr>
                <a:stCxn id="20" idx="6"/>
                <a:endCxn id="54" idx="2"/>
              </p:cNvCxnSpPr>
              <p:nvPr/>
            </p:nvCxnSpPr>
            <p:spPr>
              <a:xfrm flipV="1">
                <a:off x="6512452" y="4423034"/>
                <a:ext cx="1031535" cy="1211874"/>
              </a:xfrm>
              <a:prstGeom prst="straightConnector1">
                <a:avLst/>
              </a:prstGeom>
              <a:ln w="28575" cap="sq">
                <a:solidFill>
                  <a:srgbClr val="D71E28"/>
                </a:solidFill>
                <a:tailEnd type="triangle"/>
              </a:ln>
            </p:spPr>
            <p:style>
              <a:lnRef idx="1">
                <a:srgbClr val="787070"/>
              </a:lnRef>
              <a:fillRef idx="0">
                <a:schemeClr val="accent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</p:grpSp>
        <p:sp>
          <p:nvSpPr>
            <p:cNvPr id="16" name="TextBox 15"/>
            <p:cNvSpPr txBox="1"/>
            <p:nvPr/>
          </p:nvSpPr>
          <p:spPr>
            <a:xfrm>
              <a:off x="5853233" y="6010945"/>
              <a:ext cx="1341380" cy="3184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1200"/>
                </a:spcBef>
                <a:buSzPct val="100000"/>
              </a:pPr>
              <a:r>
                <a:rPr lang="en-US" sz="1600" dirty="0"/>
                <a:t>Hidden layer 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4825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Neural Networks</a:t>
            </a:r>
            <a:br>
              <a:rPr lang="en-US" dirty="0"/>
            </a:br>
            <a:r>
              <a:rPr lang="en-US" sz="2000" dirty="0"/>
              <a:t>Some Other Terms to Know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practice, we often use </a:t>
            </a:r>
            <a:r>
              <a:rPr lang="en-US" b="1" dirty="0"/>
              <a:t>“mini-batch”</a:t>
            </a:r>
            <a:r>
              <a:rPr lang="en-US" dirty="0"/>
              <a:t> training, where we adjust the weights based on a small subset of the data, gradually working through the data set.</a:t>
            </a:r>
          </a:p>
          <a:p>
            <a:r>
              <a:rPr lang="en-US" dirty="0"/>
              <a:t>We often work through the entire data several times, hopefully improving the model each time.</a:t>
            </a:r>
          </a:p>
          <a:p>
            <a:pPr lvl="1"/>
            <a:r>
              <a:rPr lang="en-US" dirty="0"/>
              <a:t>Each pass through the data is called an </a:t>
            </a:r>
            <a:r>
              <a:rPr lang="en-US" b="1" dirty="0"/>
              <a:t>epoch</a:t>
            </a:r>
            <a:r>
              <a:rPr lang="en-US" dirty="0"/>
              <a:t>.</a:t>
            </a:r>
          </a:p>
          <a:p>
            <a:r>
              <a:rPr lang="en-US" dirty="0"/>
              <a:t>The size of the mini-batch and the number of epochs can impact the performance of the network.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072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3BA255-B0DF-FCCB-39BB-14E83AA70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318636-FFC3-C965-C5D1-9D2DF2F91C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6833" y="1600202"/>
            <a:ext cx="4398695" cy="4568825"/>
          </a:xfrm>
          <a:ln>
            <a:noFill/>
          </a:ln>
        </p:spPr>
        <p:txBody>
          <a:bodyPr/>
          <a:lstStyle/>
          <a:p>
            <a:r>
              <a:rPr lang="en-US" dirty="0"/>
              <a:t>Suppose I want to know how much I will score in SAT if I study 15 hours…</a:t>
            </a:r>
          </a:p>
          <a:p>
            <a:r>
              <a:rPr lang="en-US" dirty="0"/>
              <a:t>I looked at a sample of 19 students and observed how much they studied and their SAT score (table on the right)</a:t>
            </a:r>
          </a:p>
          <a:p>
            <a:r>
              <a:rPr lang="en-US" dirty="0"/>
              <a:t>I decide to find a pattern after plotting SAT score against hours studied. What do you think is the correct pattern and why?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A curve connecting each observation?</a:t>
            </a:r>
          </a:p>
          <a:p>
            <a:pPr lvl="1"/>
            <a:r>
              <a:rPr lang="en-US" dirty="0">
                <a:solidFill>
                  <a:srgbClr val="92D050"/>
                </a:solidFill>
              </a:rPr>
              <a:t>A straight line that seems to pass through the observations?  </a:t>
            </a:r>
          </a:p>
          <a:p>
            <a:pPr lvl="1"/>
            <a:r>
              <a:rPr lang="en-US" dirty="0">
                <a:solidFill>
                  <a:srgbClr val="FFC000"/>
                </a:solidFill>
              </a:rPr>
              <a:t>A line that separates observations in the middle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763EA7-9551-97AF-250E-9B530BEAA5F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F957A40-BA03-D453-48DC-772A540E4A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3551" y="1136469"/>
            <a:ext cx="5020376" cy="362000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B493AB3-C7E2-D166-99E2-5901F41A3B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8450" y="1032240"/>
            <a:ext cx="1797569" cy="4793519"/>
          </a:xfrm>
          <a:prstGeom prst="rect">
            <a:avLst/>
          </a:prstGeom>
        </p:spPr>
      </p:pic>
      <p:sp>
        <p:nvSpPr>
          <p:cNvPr id="9" name="Freeform: Shape 8">
            <a:extLst>
              <a:ext uri="{FF2B5EF4-FFF2-40B4-BE49-F238E27FC236}">
                <a16:creationId xmlns:a16="http://schemas.microsoft.com/office/drawing/2014/main" id="{C59D2D87-F1B7-E989-E6EA-999F3324019B}"/>
              </a:ext>
            </a:extLst>
          </p:cNvPr>
          <p:cNvSpPr/>
          <p:nvPr/>
        </p:nvSpPr>
        <p:spPr>
          <a:xfrm>
            <a:off x="7800392" y="1342401"/>
            <a:ext cx="3890865" cy="2884366"/>
          </a:xfrm>
          <a:custGeom>
            <a:avLst/>
            <a:gdLst>
              <a:gd name="connsiteX0" fmla="*/ 0 w 3890865"/>
              <a:gd name="connsiteY0" fmla="*/ 2884366 h 2884366"/>
              <a:gd name="connsiteX1" fmla="*/ 46653 w 3890865"/>
              <a:gd name="connsiteY1" fmla="*/ 2875036 h 2884366"/>
              <a:gd name="connsiteX2" fmla="*/ 111967 w 3890865"/>
              <a:gd name="connsiteY2" fmla="*/ 2828383 h 2884366"/>
              <a:gd name="connsiteX3" fmla="*/ 214604 w 3890865"/>
              <a:gd name="connsiteY3" fmla="*/ 2753738 h 2884366"/>
              <a:gd name="connsiteX4" fmla="*/ 251926 w 3890865"/>
              <a:gd name="connsiteY4" fmla="*/ 2707085 h 2884366"/>
              <a:gd name="connsiteX5" fmla="*/ 307910 w 3890865"/>
              <a:gd name="connsiteY5" fmla="*/ 2651101 h 2884366"/>
              <a:gd name="connsiteX6" fmla="*/ 326571 w 3890865"/>
              <a:gd name="connsiteY6" fmla="*/ 2623109 h 2884366"/>
              <a:gd name="connsiteX7" fmla="*/ 382555 w 3890865"/>
              <a:gd name="connsiteY7" fmla="*/ 2576456 h 2884366"/>
              <a:gd name="connsiteX8" fmla="*/ 457200 w 3890865"/>
              <a:gd name="connsiteY8" fmla="*/ 2539134 h 2884366"/>
              <a:gd name="connsiteX9" fmla="*/ 485192 w 3890865"/>
              <a:gd name="connsiteY9" fmla="*/ 2548464 h 2884366"/>
              <a:gd name="connsiteX10" fmla="*/ 522514 w 3890865"/>
              <a:gd name="connsiteY10" fmla="*/ 2576456 h 2884366"/>
              <a:gd name="connsiteX11" fmla="*/ 578498 w 3890865"/>
              <a:gd name="connsiteY11" fmla="*/ 2585787 h 2884366"/>
              <a:gd name="connsiteX12" fmla="*/ 597159 w 3890865"/>
              <a:gd name="connsiteY12" fmla="*/ 2520472 h 2884366"/>
              <a:gd name="connsiteX13" fmla="*/ 615820 w 3890865"/>
              <a:gd name="connsiteY13" fmla="*/ 2436497 h 2884366"/>
              <a:gd name="connsiteX14" fmla="*/ 681135 w 3890865"/>
              <a:gd name="connsiteY14" fmla="*/ 2361852 h 2884366"/>
              <a:gd name="connsiteX15" fmla="*/ 709126 w 3890865"/>
              <a:gd name="connsiteY15" fmla="*/ 2343191 h 2884366"/>
              <a:gd name="connsiteX16" fmla="*/ 746449 w 3890865"/>
              <a:gd name="connsiteY16" fmla="*/ 2305868 h 2884366"/>
              <a:gd name="connsiteX17" fmla="*/ 793102 w 3890865"/>
              <a:gd name="connsiteY17" fmla="*/ 2240554 h 2884366"/>
              <a:gd name="connsiteX18" fmla="*/ 802432 w 3890865"/>
              <a:gd name="connsiteY18" fmla="*/ 2212562 h 2884366"/>
              <a:gd name="connsiteX19" fmla="*/ 821094 w 3890865"/>
              <a:gd name="connsiteY19" fmla="*/ 2193901 h 2884366"/>
              <a:gd name="connsiteX20" fmla="*/ 839755 w 3890865"/>
              <a:gd name="connsiteY20" fmla="*/ 2044611 h 2884366"/>
              <a:gd name="connsiteX21" fmla="*/ 923730 w 3890865"/>
              <a:gd name="connsiteY21" fmla="*/ 1885991 h 2884366"/>
              <a:gd name="connsiteX22" fmla="*/ 933061 w 3890865"/>
              <a:gd name="connsiteY22" fmla="*/ 1857999 h 2884366"/>
              <a:gd name="connsiteX23" fmla="*/ 951722 w 3890865"/>
              <a:gd name="connsiteY23" fmla="*/ 1830007 h 2884366"/>
              <a:gd name="connsiteX24" fmla="*/ 961053 w 3890865"/>
              <a:gd name="connsiteY24" fmla="*/ 1802015 h 2884366"/>
              <a:gd name="connsiteX25" fmla="*/ 979714 w 3890865"/>
              <a:gd name="connsiteY25" fmla="*/ 1764693 h 2884366"/>
              <a:gd name="connsiteX26" fmla="*/ 989045 w 3890865"/>
              <a:gd name="connsiteY26" fmla="*/ 1727370 h 2884366"/>
              <a:gd name="connsiteX27" fmla="*/ 1129004 w 3890865"/>
              <a:gd name="connsiteY27" fmla="*/ 1699379 h 2884366"/>
              <a:gd name="connsiteX28" fmla="*/ 1184988 w 3890865"/>
              <a:gd name="connsiteY28" fmla="*/ 1643395 h 2884366"/>
              <a:gd name="connsiteX29" fmla="*/ 1203649 w 3890865"/>
              <a:gd name="connsiteY29" fmla="*/ 1596742 h 2884366"/>
              <a:gd name="connsiteX30" fmla="*/ 1222310 w 3890865"/>
              <a:gd name="connsiteY30" fmla="*/ 1568750 h 2884366"/>
              <a:gd name="connsiteX31" fmla="*/ 1259632 w 3890865"/>
              <a:gd name="connsiteY31" fmla="*/ 1466113 h 2884366"/>
              <a:gd name="connsiteX32" fmla="*/ 1296955 w 3890865"/>
              <a:gd name="connsiteY32" fmla="*/ 1298162 h 2884366"/>
              <a:gd name="connsiteX33" fmla="*/ 1324947 w 3890865"/>
              <a:gd name="connsiteY33" fmla="*/ 1270170 h 2884366"/>
              <a:gd name="connsiteX34" fmla="*/ 1418253 w 3890865"/>
              <a:gd name="connsiteY34" fmla="*/ 1298162 h 2884366"/>
              <a:gd name="connsiteX35" fmla="*/ 1446245 w 3890865"/>
              <a:gd name="connsiteY35" fmla="*/ 1363477 h 2884366"/>
              <a:gd name="connsiteX36" fmla="*/ 1530220 w 3890865"/>
              <a:gd name="connsiteY36" fmla="*/ 1438121 h 2884366"/>
              <a:gd name="connsiteX37" fmla="*/ 1548881 w 3890865"/>
              <a:gd name="connsiteY37" fmla="*/ 1494105 h 2884366"/>
              <a:gd name="connsiteX38" fmla="*/ 1576873 w 3890865"/>
              <a:gd name="connsiteY38" fmla="*/ 1391468 h 2884366"/>
              <a:gd name="connsiteX39" fmla="*/ 1604865 w 3890865"/>
              <a:gd name="connsiteY39" fmla="*/ 1260840 h 2884366"/>
              <a:gd name="connsiteX40" fmla="*/ 1632857 w 3890865"/>
              <a:gd name="connsiteY40" fmla="*/ 1176864 h 2884366"/>
              <a:gd name="connsiteX41" fmla="*/ 1642188 w 3890865"/>
              <a:gd name="connsiteY41" fmla="*/ 1120881 h 2884366"/>
              <a:gd name="connsiteX42" fmla="*/ 1651518 w 3890865"/>
              <a:gd name="connsiteY42" fmla="*/ 1092889 h 2884366"/>
              <a:gd name="connsiteX43" fmla="*/ 1670179 w 3890865"/>
              <a:gd name="connsiteY43" fmla="*/ 1018244 h 2884366"/>
              <a:gd name="connsiteX44" fmla="*/ 1679510 w 3890865"/>
              <a:gd name="connsiteY44" fmla="*/ 952930 h 2884366"/>
              <a:gd name="connsiteX45" fmla="*/ 1688841 w 3890865"/>
              <a:gd name="connsiteY45" fmla="*/ 924938 h 2884366"/>
              <a:gd name="connsiteX46" fmla="*/ 1716832 w 3890865"/>
              <a:gd name="connsiteY46" fmla="*/ 822301 h 2884366"/>
              <a:gd name="connsiteX47" fmla="*/ 1707502 w 3890865"/>
              <a:gd name="connsiteY47" fmla="*/ 756987 h 2884366"/>
              <a:gd name="connsiteX48" fmla="*/ 1698171 w 3890865"/>
              <a:gd name="connsiteY48" fmla="*/ 701003 h 2884366"/>
              <a:gd name="connsiteX49" fmla="*/ 1707502 w 3890865"/>
              <a:gd name="connsiteY49" fmla="*/ 663681 h 2884366"/>
              <a:gd name="connsiteX50" fmla="*/ 1810139 w 3890865"/>
              <a:gd name="connsiteY50" fmla="*/ 617028 h 2884366"/>
              <a:gd name="connsiteX51" fmla="*/ 1912775 w 3890865"/>
              <a:gd name="connsiteY51" fmla="*/ 663681 h 2884366"/>
              <a:gd name="connsiteX52" fmla="*/ 1922106 w 3890865"/>
              <a:gd name="connsiteY52" fmla="*/ 691672 h 2884366"/>
              <a:gd name="connsiteX53" fmla="*/ 1940767 w 3890865"/>
              <a:gd name="connsiteY53" fmla="*/ 766317 h 2884366"/>
              <a:gd name="connsiteX54" fmla="*/ 1959428 w 3890865"/>
              <a:gd name="connsiteY54" fmla="*/ 999583 h 2884366"/>
              <a:gd name="connsiteX55" fmla="*/ 1978090 w 3890865"/>
              <a:gd name="connsiteY55" fmla="*/ 1055566 h 2884366"/>
              <a:gd name="connsiteX56" fmla="*/ 1996751 w 3890865"/>
              <a:gd name="connsiteY56" fmla="*/ 1139542 h 2884366"/>
              <a:gd name="connsiteX57" fmla="*/ 2015412 w 3890865"/>
              <a:gd name="connsiteY57" fmla="*/ 1167534 h 2884366"/>
              <a:gd name="connsiteX58" fmla="*/ 2043404 w 3890865"/>
              <a:gd name="connsiteY58" fmla="*/ 1223517 h 2884366"/>
              <a:gd name="connsiteX59" fmla="*/ 2108718 w 3890865"/>
              <a:gd name="connsiteY59" fmla="*/ 1204856 h 2884366"/>
              <a:gd name="connsiteX60" fmla="*/ 2136710 w 3890865"/>
              <a:gd name="connsiteY60" fmla="*/ 1139542 h 2884366"/>
              <a:gd name="connsiteX61" fmla="*/ 2146041 w 3890865"/>
              <a:gd name="connsiteY61" fmla="*/ 691672 h 2884366"/>
              <a:gd name="connsiteX62" fmla="*/ 2164702 w 3890865"/>
              <a:gd name="connsiteY62" fmla="*/ 654350 h 2884366"/>
              <a:gd name="connsiteX63" fmla="*/ 2211355 w 3890865"/>
              <a:gd name="connsiteY63" fmla="*/ 589036 h 2884366"/>
              <a:gd name="connsiteX64" fmla="*/ 2230016 w 3890865"/>
              <a:gd name="connsiteY64" fmla="*/ 561044 h 2884366"/>
              <a:gd name="connsiteX65" fmla="*/ 2239347 w 3890865"/>
              <a:gd name="connsiteY65" fmla="*/ 533052 h 2884366"/>
              <a:gd name="connsiteX66" fmla="*/ 2258008 w 3890865"/>
              <a:gd name="connsiteY66" fmla="*/ 421085 h 2884366"/>
              <a:gd name="connsiteX67" fmla="*/ 2267339 w 3890865"/>
              <a:gd name="connsiteY67" fmla="*/ 365101 h 2884366"/>
              <a:gd name="connsiteX68" fmla="*/ 2472612 w 3890865"/>
              <a:gd name="connsiteY68" fmla="*/ 355770 h 2884366"/>
              <a:gd name="connsiteX69" fmla="*/ 2509935 w 3890865"/>
              <a:gd name="connsiteY69" fmla="*/ 346440 h 2884366"/>
              <a:gd name="connsiteX70" fmla="*/ 2593910 w 3890865"/>
              <a:gd name="connsiteY70" fmla="*/ 299787 h 2884366"/>
              <a:gd name="connsiteX71" fmla="*/ 2612571 w 3890865"/>
              <a:gd name="connsiteY71" fmla="*/ 271795 h 2884366"/>
              <a:gd name="connsiteX72" fmla="*/ 2649894 w 3890865"/>
              <a:gd name="connsiteY72" fmla="*/ 234472 h 2884366"/>
              <a:gd name="connsiteX73" fmla="*/ 2696547 w 3890865"/>
              <a:gd name="connsiteY73" fmla="*/ 169158 h 2884366"/>
              <a:gd name="connsiteX74" fmla="*/ 2780522 w 3890865"/>
              <a:gd name="connsiteY74" fmla="*/ 113175 h 2884366"/>
              <a:gd name="connsiteX75" fmla="*/ 2817845 w 3890865"/>
              <a:gd name="connsiteY75" fmla="*/ 94513 h 2884366"/>
              <a:gd name="connsiteX76" fmla="*/ 2883159 w 3890865"/>
              <a:gd name="connsiteY76" fmla="*/ 57191 h 2884366"/>
              <a:gd name="connsiteX77" fmla="*/ 2920481 w 3890865"/>
              <a:gd name="connsiteY77" fmla="*/ 47860 h 2884366"/>
              <a:gd name="connsiteX78" fmla="*/ 3116424 w 3890865"/>
              <a:gd name="connsiteY78" fmla="*/ 19868 h 2884366"/>
              <a:gd name="connsiteX79" fmla="*/ 3247053 w 3890865"/>
              <a:gd name="connsiteY79" fmla="*/ 1207 h 2884366"/>
              <a:gd name="connsiteX80" fmla="*/ 3890865 w 3890865"/>
              <a:gd name="connsiteY80" fmla="*/ 1207 h 2884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</a:cxnLst>
            <a:rect l="l" t="t" r="r" b="b"/>
            <a:pathLst>
              <a:path w="3890865" h="2884366" extrusionOk="0">
                <a:moveTo>
                  <a:pt x="0" y="2884366"/>
                </a:moveTo>
                <a:cubicBezTo>
                  <a:pt x="15948" y="2880104"/>
                  <a:pt x="29715" y="2880591"/>
                  <a:pt x="46653" y="2875036"/>
                </a:cubicBezTo>
                <a:cubicBezTo>
                  <a:pt x="56488" y="2871369"/>
                  <a:pt x="109995" y="2830080"/>
                  <a:pt x="111967" y="2828383"/>
                </a:cubicBezTo>
                <a:cubicBezTo>
                  <a:pt x="144731" y="2806978"/>
                  <a:pt x="189346" y="2785158"/>
                  <a:pt x="214604" y="2753738"/>
                </a:cubicBezTo>
                <a:cubicBezTo>
                  <a:pt x="228264" y="2740042"/>
                  <a:pt x="241384" y="2721339"/>
                  <a:pt x="251926" y="2707085"/>
                </a:cubicBezTo>
                <a:cubicBezTo>
                  <a:pt x="268239" y="2690531"/>
                  <a:pt x="296547" y="2675510"/>
                  <a:pt x="307910" y="2651101"/>
                </a:cubicBezTo>
                <a:cubicBezTo>
                  <a:pt x="313000" y="2641032"/>
                  <a:pt x="317910" y="2632195"/>
                  <a:pt x="326571" y="2623109"/>
                </a:cubicBezTo>
                <a:cubicBezTo>
                  <a:pt x="339317" y="2605712"/>
                  <a:pt x="356348" y="2590001"/>
                  <a:pt x="382555" y="2576456"/>
                </a:cubicBezTo>
                <a:cubicBezTo>
                  <a:pt x="406977" y="2563135"/>
                  <a:pt x="457201" y="2539134"/>
                  <a:pt x="457200" y="2539134"/>
                </a:cubicBezTo>
                <a:cubicBezTo>
                  <a:pt x="465400" y="2542708"/>
                  <a:pt x="475456" y="2542532"/>
                  <a:pt x="485192" y="2548464"/>
                </a:cubicBezTo>
                <a:cubicBezTo>
                  <a:pt x="499763" y="2556914"/>
                  <a:pt x="509460" y="2571571"/>
                  <a:pt x="522514" y="2576456"/>
                </a:cubicBezTo>
                <a:cubicBezTo>
                  <a:pt x="539953" y="2582951"/>
                  <a:pt x="559562" y="2584941"/>
                  <a:pt x="578498" y="2585787"/>
                </a:cubicBezTo>
                <a:cubicBezTo>
                  <a:pt x="583580" y="2568038"/>
                  <a:pt x="592903" y="2543222"/>
                  <a:pt x="597159" y="2520472"/>
                </a:cubicBezTo>
                <a:cubicBezTo>
                  <a:pt x="600100" y="2510774"/>
                  <a:pt x="609322" y="2452276"/>
                  <a:pt x="615820" y="2436497"/>
                </a:cubicBezTo>
                <a:cubicBezTo>
                  <a:pt x="627799" y="2414273"/>
                  <a:pt x="664604" y="2371381"/>
                  <a:pt x="681135" y="2361852"/>
                </a:cubicBezTo>
                <a:cubicBezTo>
                  <a:pt x="688915" y="2354024"/>
                  <a:pt x="701070" y="2350222"/>
                  <a:pt x="709126" y="2343191"/>
                </a:cubicBezTo>
                <a:cubicBezTo>
                  <a:pt x="720392" y="2331523"/>
                  <a:pt x="734508" y="2320789"/>
                  <a:pt x="746449" y="2305868"/>
                </a:cubicBezTo>
                <a:cubicBezTo>
                  <a:pt x="783582" y="2264149"/>
                  <a:pt x="763080" y="2284287"/>
                  <a:pt x="793102" y="2240554"/>
                </a:cubicBezTo>
                <a:cubicBezTo>
                  <a:pt x="797085" y="2230234"/>
                  <a:pt x="798640" y="2221386"/>
                  <a:pt x="802432" y="2212562"/>
                </a:cubicBezTo>
                <a:cubicBezTo>
                  <a:pt x="807505" y="2205011"/>
                  <a:pt x="818177" y="2202603"/>
                  <a:pt x="821094" y="2193901"/>
                </a:cubicBezTo>
                <a:cubicBezTo>
                  <a:pt x="822442" y="2189443"/>
                  <a:pt x="834975" y="2058023"/>
                  <a:pt x="839755" y="2044611"/>
                </a:cubicBezTo>
                <a:cubicBezTo>
                  <a:pt x="901946" y="1906631"/>
                  <a:pt x="878706" y="1976372"/>
                  <a:pt x="923730" y="1885991"/>
                </a:cubicBezTo>
                <a:cubicBezTo>
                  <a:pt x="926419" y="1876977"/>
                  <a:pt x="928634" y="1867541"/>
                  <a:pt x="933061" y="1857999"/>
                </a:cubicBezTo>
                <a:cubicBezTo>
                  <a:pt x="937287" y="1848616"/>
                  <a:pt x="946029" y="1841458"/>
                  <a:pt x="951722" y="1830007"/>
                </a:cubicBezTo>
                <a:cubicBezTo>
                  <a:pt x="955764" y="1821308"/>
                  <a:pt x="956267" y="1811187"/>
                  <a:pt x="961053" y="1802015"/>
                </a:cubicBezTo>
                <a:cubicBezTo>
                  <a:pt x="966556" y="1788979"/>
                  <a:pt x="973735" y="1777210"/>
                  <a:pt x="979714" y="1764693"/>
                </a:cubicBezTo>
                <a:cubicBezTo>
                  <a:pt x="983956" y="1752220"/>
                  <a:pt x="981793" y="1740535"/>
                  <a:pt x="989045" y="1727370"/>
                </a:cubicBezTo>
                <a:cubicBezTo>
                  <a:pt x="1013321" y="1690620"/>
                  <a:pt x="1120822" y="1699609"/>
                  <a:pt x="1129004" y="1699379"/>
                </a:cubicBezTo>
                <a:cubicBezTo>
                  <a:pt x="1160108" y="1678792"/>
                  <a:pt x="1164087" y="1680434"/>
                  <a:pt x="1184988" y="1643395"/>
                </a:cubicBezTo>
                <a:cubicBezTo>
                  <a:pt x="1192291" y="1625741"/>
                  <a:pt x="1198491" y="1611178"/>
                  <a:pt x="1203649" y="1596742"/>
                </a:cubicBezTo>
                <a:cubicBezTo>
                  <a:pt x="1208002" y="1586869"/>
                  <a:pt x="1217328" y="1579288"/>
                  <a:pt x="1222310" y="1568750"/>
                </a:cubicBezTo>
                <a:cubicBezTo>
                  <a:pt x="1233840" y="1541456"/>
                  <a:pt x="1252625" y="1489802"/>
                  <a:pt x="1259632" y="1466113"/>
                </a:cubicBezTo>
                <a:cubicBezTo>
                  <a:pt x="1266891" y="1343225"/>
                  <a:pt x="1240237" y="1360586"/>
                  <a:pt x="1296955" y="1298162"/>
                </a:cubicBezTo>
                <a:cubicBezTo>
                  <a:pt x="1306894" y="1287213"/>
                  <a:pt x="1317810" y="1278928"/>
                  <a:pt x="1324947" y="1270170"/>
                </a:cubicBezTo>
                <a:cubicBezTo>
                  <a:pt x="1340496" y="1273823"/>
                  <a:pt x="1402365" y="1270658"/>
                  <a:pt x="1418253" y="1298162"/>
                </a:cubicBezTo>
                <a:cubicBezTo>
                  <a:pt x="1429714" y="1316108"/>
                  <a:pt x="1435250" y="1343427"/>
                  <a:pt x="1446245" y="1363477"/>
                </a:cubicBezTo>
                <a:cubicBezTo>
                  <a:pt x="1480823" y="1419531"/>
                  <a:pt x="1483414" y="1414374"/>
                  <a:pt x="1530220" y="1438121"/>
                </a:cubicBezTo>
                <a:cubicBezTo>
                  <a:pt x="1534402" y="1457335"/>
                  <a:pt x="1544846" y="1510773"/>
                  <a:pt x="1548881" y="1494105"/>
                </a:cubicBezTo>
                <a:cubicBezTo>
                  <a:pt x="1563546" y="1460622"/>
                  <a:pt x="1568264" y="1427581"/>
                  <a:pt x="1576873" y="1391468"/>
                </a:cubicBezTo>
                <a:cubicBezTo>
                  <a:pt x="1584801" y="1348245"/>
                  <a:pt x="1594810" y="1305434"/>
                  <a:pt x="1604865" y="1260840"/>
                </a:cubicBezTo>
                <a:cubicBezTo>
                  <a:pt x="1611749" y="1234849"/>
                  <a:pt x="1630038" y="1202278"/>
                  <a:pt x="1632857" y="1176864"/>
                </a:cubicBezTo>
                <a:cubicBezTo>
                  <a:pt x="1637120" y="1159218"/>
                  <a:pt x="1636370" y="1136486"/>
                  <a:pt x="1642188" y="1120881"/>
                </a:cubicBezTo>
                <a:cubicBezTo>
                  <a:pt x="1644225" y="1111163"/>
                  <a:pt x="1648165" y="1102283"/>
                  <a:pt x="1651518" y="1092889"/>
                </a:cubicBezTo>
                <a:cubicBezTo>
                  <a:pt x="1653205" y="1061942"/>
                  <a:pt x="1658008" y="1040252"/>
                  <a:pt x="1670179" y="1018244"/>
                </a:cubicBezTo>
                <a:cubicBezTo>
                  <a:pt x="1672981" y="997699"/>
                  <a:pt x="1676996" y="973921"/>
                  <a:pt x="1679510" y="952930"/>
                </a:cubicBezTo>
                <a:cubicBezTo>
                  <a:pt x="1681693" y="943278"/>
                  <a:pt x="1686910" y="934671"/>
                  <a:pt x="1688841" y="924938"/>
                </a:cubicBezTo>
                <a:cubicBezTo>
                  <a:pt x="1710106" y="843413"/>
                  <a:pt x="1684214" y="941399"/>
                  <a:pt x="1716832" y="822301"/>
                </a:cubicBezTo>
                <a:cubicBezTo>
                  <a:pt x="1711009" y="798195"/>
                  <a:pt x="1710990" y="781415"/>
                  <a:pt x="1707502" y="756987"/>
                </a:cubicBezTo>
                <a:cubicBezTo>
                  <a:pt x="1704962" y="740016"/>
                  <a:pt x="1697842" y="719083"/>
                  <a:pt x="1698171" y="701003"/>
                </a:cubicBezTo>
                <a:cubicBezTo>
                  <a:pt x="1700030" y="689939"/>
                  <a:pt x="1698255" y="671092"/>
                  <a:pt x="1707502" y="663681"/>
                </a:cubicBezTo>
                <a:cubicBezTo>
                  <a:pt x="1731775" y="642403"/>
                  <a:pt x="1780922" y="627852"/>
                  <a:pt x="1810139" y="617028"/>
                </a:cubicBezTo>
                <a:cubicBezTo>
                  <a:pt x="1880240" y="625276"/>
                  <a:pt x="1880799" y="608273"/>
                  <a:pt x="1912775" y="663681"/>
                </a:cubicBezTo>
                <a:cubicBezTo>
                  <a:pt x="1919155" y="671694"/>
                  <a:pt x="1919122" y="680301"/>
                  <a:pt x="1922106" y="691672"/>
                </a:cubicBezTo>
                <a:cubicBezTo>
                  <a:pt x="1928853" y="716416"/>
                  <a:pt x="1940767" y="766317"/>
                  <a:pt x="1940767" y="766317"/>
                </a:cubicBezTo>
                <a:cubicBezTo>
                  <a:pt x="1942740" y="792061"/>
                  <a:pt x="1949288" y="952886"/>
                  <a:pt x="1959428" y="999583"/>
                </a:cubicBezTo>
                <a:cubicBezTo>
                  <a:pt x="1963596" y="1018100"/>
                  <a:pt x="1975634" y="1035469"/>
                  <a:pt x="1978090" y="1055566"/>
                </a:cubicBezTo>
                <a:cubicBezTo>
                  <a:pt x="1986156" y="1082375"/>
                  <a:pt x="1988426" y="1107202"/>
                  <a:pt x="1996751" y="1139542"/>
                </a:cubicBezTo>
                <a:cubicBezTo>
                  <a:pt x="1998996" y="1149379"/>
                  <a:pt x="2011473" y="1157181"/>
                  <a:pt x="2015412" y="1167534"/>
                </a:cubicBezTo>
                <a:cubicBezTo>
                  <a:pt x="2053876" y="1240497"/>
                  <a:pt x="1988988" y="1141605"/>
                  <a:pt x="2043404" y="1223517"/>
                </a:cubicBezTo>
                <a:cubicBezTo>
                  <a:pt x="2063981" y="1218742"/>
                  <a:pt x="2092764" y="1219713"/>
                  <a:pt x="2108718" y="1204856"/>
                </a:cubicBezTo>
                <a:cubicBezTo>
                  <a:pt x="2124722" y="1187058"/>
                  <a:pt x="2132330" y="1163713"/>
                  <a:pt x="2136710" y="1139542"/>
                </a:cubicBezTo>
                <a:cubicBezTo>
                  <a:pt x="2138008" y="982885"/>
                  <a:pt x="2109814" y="835255"/>
                  <a:pt x="2146041" y="691672"/>
                </a:cubicBezTo>
                <a:cubicBezTo>
                  <a:pt x="2144905" y="678428"/>
                  <a:pt x="2157734" y="664953"/>
                  <a:pt x="2164702" y="654350"/>
                </a:cubicBezTo>
                <a:cubicBezTo>
                  <a:pt x="2177953" y="628814"/>
                  <a:pt x="2195775" y="609533"/>
                  <a:pt x="2211355" y="589036"/>
                </a:cubicBezTo>
                <a:cubicBezTo>
                  <a:pt x="2217611" y="580261"/>
                  <a:pt x="2224117" y="569999"/>
                  <a:pt x="2230016" y="561044"/>
                </a:cubicBezTo>
                <a:cubicBezTo>
                  <a:pt x="2235135" y="550964"/>
                  <a:pt x="2236224" y="542648"/>
                  <a:pt x="2239347" y="533052"/>
                </a:cubicBezTo>
                <a:cubicBezTo>
                  <a:pt x="2242541" y="396211"/>
                  <a:pt x="2234572" y="519488"/>
                  <a:pt x="2258008" y="421085"/>
                </a:cubicBezTo>
                <a:cubicBezTo>
                  <a:pt x="2261237" y="404612"/>
                  <a:pt x="2249047" y="370927"/>
                  <a:pt x="2267339" y="365101"/>
                </a:cubicBezTo>
                <a:cubicBezTo>
                  <a:pt x="2329054" y="347306"/>
                  <a:pt x="2398638" y="367966"/>
                  <a:pt x="2472612" y="355770"/>
                </a:cubicBezTo>
                <a:cubicBezTo>
                  <a:pt x="2484760" y="352581"/>
                  <a:pt x="2498392" y="350674"/>
                  <a:pt x="2509935" y="346440"/>
                </a:cubicBezTo>
                <a:cubicBezTo>
                  <a:pt x="2535225" y="336680"/>
                  <a:pt x="2575969" y="308616"/>
                  <a:pt x="2593910" y="299787"/>
                </a:cubicBezTo>
                <a:cubicBezTo>
                  <a:pt x="2599170" y="289829"/>
                  <a:pt x="2605141" y="280634"/>
                  <a:pt x="2612571" y="271795"/>
                </a:cubicBezTo>
                <a:cubicBezTo>
                  <a:pt x="2624044" y="259443"/>
                  <a:pt x="2641309" y="247444"/>
                  <a:pt x="2649894" y="234472"/>
                </a:cubicBezTo>
                <a:cubicBezTo>
                  <a:pt x="2695583" y="168948"/>
                  <a:pt x="2635747" y="221701"/>
                  <a:pt x="2696547" y="169158"/>
                </a:cubicBezTo>
                <a:cubicBezTo>
                  <a:pt x="2716853" y="149955"/>
                  <a:pt x="2751231" y="129296"/>
                  <a:pt x="2780522" y="113175"/>
                </a:cubicBezTo>
                <a:cubicBezTo>
                  <a:pt x="2795103" y="105346"/>
                  <a:pt x="2805317" y="103384"/>
                  <a:pt x="2817845" y="94513"/>
                </a:cubicBezTo>
                <a:cubicBezTo>
                  <a:pt x="2852882" y="75272"/>
                  <a:pt x="2841362" y="70759"/>
                  <a:pt x="2883159" y="57191"/>
                </a:cubicBezTo>
                <a:cubicBezTo>
                  <a:pt x="2895329" y="52660"/>
                  <a:pt x="2907619" y="49468"/>
                  <a:pt x="2920481" y="47860"/>
                </a:cubicBezTo>
                <a:cubicBezTo>
                  <a:pt x="3021901" y="28982"/>
                  <a:pt x="3023261" y="30044"/>
                  <a:pt x="3116424" y="19868"/>
                </a:cubicBezTo>
                <a:cubicBezTo>
                  <a:pt x="3170206" y="5959"/>
                  <a:pt x="3178298" y="501"/>
                  <a:pt x="3247053" y="1207"/>
                </a:cubicBezTo>
                <a:cubicBezTo>
                  <a:pt x="3432843" y="6228"/>
                  <a:pt x="3653237" y="6462"/>
                  <a:pt x="3890865" y="1207"/>
                </a:cubicBezTo>
              </a:path>
            </a:pathLst>
          </a:custGeom>
          <a:noFill/>
          <a:ln w="19050">
            <a:solidFill>
              <a:schemeClr val="accent1"/>
            </a:solidFill>
            <a:extLst>
              <a:ext uri="{C807C97D-BFC1-408E-A445-0C87EB9F89A2}">
                <ask:lineSketchStyleProps xmlns:ask="http://schemas.microsoft.com/office/drawing/2018/sketchyshapes" sd="1604545338">
                  <a:custGeom>
                    <a:avLst/>
                    <a:gdLst>
                      <a:gd name="connsiteX0" fmla="*/ 0 w 3890865"/>
                      <a:gd name="connsiteY0" fmla="*/ 2884366 h 2884366"/>
                      <a:gd name="connsiteX1" fmla="*/ 46653 w 3890865"/>
                      <a:gd name="connsiteY1" fmla="*/ 2875036 h 2884366"/>
                      <a:gd name="connsiteX2" fmla="*/ 111967 w 3890865"/>
                      <a:gd name="connsiteY2" fmla="*/ 2828383 h 2884366"/>
                      <a:gd name="connsiteX3" fmla="*/ 214604 w 3890865"/>
                      <a:gd name="connsiteY3" fmla="*/ 2753738 h 2884366"/>
                      <a:gd name="connsiteX4" fmla="*/ 251926 w 3890865"/>
                      <a:gd name="connsiteY4" fmla="*/ 2707085 h 2884366"/>
                      <a:gd name="connsiteX5" fmla="*/ 307910 w 3890865"/>
                      <a:gd name="connsiteY5" fmla="*/ 2651101 h 2884366"/>
                      <a:gd name="connsiteX6" fmla="*/ 326571 w 3890865"/>
                      <a:gd name="connsiteY6" fmla="*/ 2623109 h 2884366"/>
                      <a:gd name="connsiteX7" fmla="*/ 382555 w 3890865"/>
                      <a:gd name="connsiteY7" fmla="*/ 2576456 h 2884366"/>
                      <a:gd name="connsiteX8" fmla="*/ 457200 w 3890865"/>
                      <a:gd name="connsiteY8" fmla="*/ 2539134 h 2884366"/>
                      <a:gd name="connsiteX9" fmla="*/ 485192 w 3890865"/>
                      <a:gd name="connsiteY9" fmla="*/ 2548464 h 2884366"/>
                      <a:gd name="connsiteX10" fmla="*/ 522514 w 3890865"/>
                      <a:gd name="connsiteY10" fmla="*/ 2576456 h 2884366"/>
                      <a:gd name="connsiteX11" fmla="*/ 578498 w 3890865"/>
                      <a:gd name="connsiteY11" fmla="*/ 2585787 h 2884366"/>
                      <a:gd name="connsiteX12" fmla="*/ 597159 w 3890865"/>
                      <a:gd name="connsiteY12" fmla="*/ 2520472 h 2884366"/>
                      <a:gd name="connsiteX13" fmla="*/ 615820 w 3890865"/>
                      <a:gd name="connsiteY13" fmla="*/ 2436497 h 2884366"/>
                      <a:gd name="connsiteX14" fmla="*/ 681135 w 3890865"/>
                      <a:gd name="connsiteY14" fmla="*/ 2361852 h 2884366"/>
                      <a:gd name="connsiteX15" fmla="*/ 709126 w 3890865"/>
                      <a:gd name="connsiteY15" fmla="*/ 2343191 h 2884366"/>
                      <a:gd name="connsiteX16" fmla="*/ 746449 w 3890865"/>
                      <a:gd name="connsiteY16" fmla="*/ 2305868 h 2884366"/>
                      <a:gd name="connsiteX17" fmla="*/ 793102 w 3890865"/>
                      <a:gd name="connsiteY17" fmla="*/ 2240554 h 2884366"/>
                      <a:gd name="connsiteX18" fmla="*/ 802432 w 3890865"/>
                      <a:gd name="connsiteY18" fmla="*/ 2212562 h 2884366"/>
                      <a:gd name="connsiteX19" fmla="*/ 821094 w 3890865"/>
                      <a:gd name="connsiteY19" fmla="*/ 2193901 h 2884366"/>
                      <a:gd name="connsiteX20" fmla="*/ 839755 w 3890865"/>
                      <a:gd name="connsiteY20" fmla="*/ 2044611 h 2884366"/>
                      <a:gd name="connsiteX21" fmla="*/ 923730 w 3890865"/>
                      <a:gd name="connsiteY21" fmla="*/ 1885991 h 2884366"/>
                      <a:gd name="connsiteX22" fmla="*/ 933061 w 3890865"/>
                      <a:gd name="connsiteY22" fmla="*/ 1857999 h 2884366"/>
                      <a:gd name="connsiteX23" fmla="*/ 951722 w 3890865"/>
                      <a:gd name="connsiteY23" fmla="*/ 1830007 h 2884366"/>
                      <a:gd name="connsiteX24" fmla="*/ 961053 w 3890865"/>
                      <a:gd name="connsiteY24" fmla="*/ 1802015 h 2884366"/>
                      <a:gd name="connsiteX25" fmla="*/ 979714 w 3890865"/>
                      <a:gd name="connsiteY25" fmla="*/ 1764693 h 2884366"/>
                      <a:gd name="connsiteX26" fmla="*/ 989045 w 3890865"/>
                      <a:gd name="connsiteY26" fmla="*/ 1727370 h 2884366"/>
                      <a:gd name="connsiteX27" fmla="*/ 1129004 w 3890865"/>
                      <a:gd name="connsiteY27" fmla="*/ 1699379 h 2884366"/>
                      <a:gd name="connsiteX28" fmla="*/ 1184988 w 3890865"/>
                      <a:gd name="connsiteY28" fmla="*/ 1643395 h 2884366"/>
                      <a:gd name="connsiteX29" fmla="*/ 1203649 w 3890865"/>
                      <a:gd name="connsiteY29" fmla="*/ 1596742 h 2884366"/>
                      <a:gd name="connsiteX30" fmla="*/ 1222310 w 3890865"/>
                      <a:gd name="connsiteY30" fmla="*/ 1568750 h 2884366"/>
                      <a:gd name="connsiteX31" fmla="*/ 1259632 w 3890865"/>
                      <a:gd name="connsiteY31" fmla="*/ 1466113 h 2884366"/>
                      <a:gd name="connsiteX32" fmla="*/ 1296955 w 3890865"/>
                      <a:gd name="connsiteY32" fmla="*/ 1298162 h 2884366"/>
                      <a:gd name="connsiteX33" fmla="*/ 1324947 w 3890865"/>
                      <a:gd name="connsiteY33" fmla="*/ 1270170 h 2884366"/>
                      <a:gd name="connsiteX34" fmla="*/ 1418253 w 3890865"/>
                      <a:gd name="connsiteY34" fmla="*/ 1298162 h 2884366"/>
                      <a:gd name="connsiteX35" fmla="*/ 1446245 w 3890865"/>
                      <a:gd name="connsiteY35" fmla="*/ 1363477 h 2884366"/>
                      <a:gd name="connsiteX36" fmla="*/ 1530220 w 3890865"/>
                      <a:gd name="connsiteY36" fmla="*/ 1438121 h 2884366"/>
                      <a:gd name="connsiteX37" fmla="*/ 1548881 w 3890865"/>
                      <a:gd name="connsiteY37" fmla="*/ 1494105 h 2884366"/>
                      <a:gd name="connsiteX38" fmla="*/ 1576873 w 3890865"/>
                      <a:gd name="connsiteY38" fmla="*/ 1391468 h 2884366"/>
                      <a:gd name="connsiteX39" fmla="*/ 1604865 w 3890865"/>
                      <a:gd name="connsiteY39" fmla="*/ 1260840 h 2884366"/>
                      <a:gd name="connsiteX40" fmla="*/ 1632857 w 3890865"/>
                      <a:gd name="connsiteY40" fmla="*/ 1176864 h 2884366"/>
                      <a:gd name="connsiteX41" fmla="*/ 1642188 w 3890865"/>
                      <a:gd name="connsiteY41" fmla="*/ 1120881 h 2884366"/>
                      <a:gd name="connsiteX42" fmla="*/ 1651518 w 3890865"/>
                      <a:gd name="connsiteY42" fmla="*/ 1092889 h 2884366"/>
                      <a:gd name="connsiteX43" fmla="*/ 1670179 w 3890865"/>
                      <a:gd name="connsiteY43" fmla="*/ 1018244 h 2884366"/>
                      <a:gd name="connsiteX44" fmla="*/ 1679510 w 3890865"/>
                      <a:gd name="connsiteY44" fmla="*/ 952930 h 2884366"/>
                      <a:gd name="connsiteX45" fmla="*/ 1688841 w 3890865"/>
                      <a:gd name="connsiteY45" fmla="*/ 924938 h 2884366"/>
                      <a:gd name="connsiteX46" fmla="*/ 1716832 w 3890865"/>
                      <a:gd name="connsiteY46" fmla="*/ 822301 h 2884366"/>
                      <a:gd name="connsiteX47" fmla="*/ 1707502 w 3890865"/>
                      <a:gd name="connsiteY47" fmla="*/ 756987 h 2884366"/>
                      <a:gd name="connsiteX48" fmla="*/ 1698171 w 3890865"/>
                      <a:gd name="connsiteY48" fmla="*/ 701003 h 2884366"/>
                      <a:gd name="connsiteX49" fmla="*/ 1707502 w 3890865"/>
                      <a:gd name="connsiteY49" fmla="*/ 663681 h 2884366"/>
                      <a:gd name="connsiteX50" fmla="*/ 1810139 w 3890865"/>
                      <a:gd name="connsiteY50" fmla="*/ 617028 h 2884366"/>
                      <a:gd name="connsiteX51" fmla="*/ 1912775 w 3890865"/>
                      <a:gd name="connsiteY51" fmla="*/ 663681 h 2884366"/>
                      <a:gd name="connsiteX52" fmla="*/ 1922106 w 3890865"/>
                      <a:gd name="connsiteY52" fmla="*/ 691672 h 2884366"/>
                      <a:gd name="connsiteX53" fmla="*/ 1940767 w 3890865"/>
                      <a:gd name="connsiteY53" fmla="*/ 766317 h 2884366"/>
                      <a:gd name="connsiteX54" fmla="*/ 1959428 w 3890865"/>
                      <a:gd name="connsiteY54" fmla="*/ 999583 h 2884366"/>
                      <a:gd name="connsiteX55" fmla="*/ 1978090 w 3890865"/>
                      <a:gd name="connsiteY55" fmla="*/ 1055566 h 2884366"/>
                      <a:gd name="connsiteX56" fmla="*/ 1996751 w 3890865"/>
                      <a:gd name="connsiteY56" fmla="*/ 1139542 h 2884366"/>
                      <a:gd name="connsiteX57" fmla="*/ 2015412 w 3890865"/>
                      <a:gd name="connsiteY57" fmla="*/ 1167534 h 2884366"/>
                      <a:gd name="connsiteX58" fmla="*/ 2043404 w 3890865"/>
                      <a:gd name="connsiteY58" fmla="*/ 1223517 h 2884366"/>
                      <a:gd name="connsiteX59" fmla="*/ 2108718 w 3890865"/>
                      <a:gd name="connsiteY59" fmla="*/ 1204856 h 2884366"/>
                      <a:gd name="connsiteX60" fmla="*/ 2136710 w 3890865"/>
                      <a:gd name="connsiteY60" fmla="*/ 1139542 h 2884366"/>
                      <a:gd name="connsiteX61" fmla="*/ 2146041 w 3890865"/>
                      <a:gd name="connsiteY61" fmla="*/ 691672 h 2884366"/>
                      <a:gd name="connsiteX62" fmla="*/ 2164702 w 3890865"/>
                      <a:gd name="connsiteY62" fmla="*/ 654350 h 2884366"/>
                      <a:gd name="connsiteX63" fmla="*/ 2211355 w 3890865"/>
                      <a:gd name="connsiteY63" fmla="*/ 589036 h 2884366"/>
                      <a:gd name="connsiteX64" fmla="*/ 2230016 w 3890865"/>
                      <a:gd name="connsiteY64" fmla="*/ 561044 h 2884366"/>
                      <a:gd name="connsiteX65" fmla="*/ 2239347 w 3890865"/>
                      <a:gd name="connsiteY65" fmla="*/ 533052 h 2884366"/>
                      <a:gd name="connsiteX66" fmla="*/ 2258008 w 3890865"/>
                      <a:gd name="connsiteY66" fmla="*/ 421085 h 2884366"/>
                      <a:gd name="connsiteX67" fmla="*/ 2267339 w 3890865"/>
                      <a:gd name="connsiteY67" fmla="*/ 365101 h 2884366"/>
                      <a:gd name="connsiteX68" fmla="*/ 2472612 w 3890865"/>
                      <a:gd name="connsiteY68" fmla="*/ 355770 h 2884366"/>
                      <a:gd name="connsiteX69" fmla="*/ 2509935 w 3890865"/>
                      <a:gd name="connsiteY69" fmla="*/ 346440 h 2884366"/>
                      <a:gd name="connsiteX70" fmla="*/ 2593910 w 3890865"/>
                      <a:gd name="connsiteY70" fmla="*/ 299787 h 2884366"/>
                      <a:gd name="connsiteX71" fmla="*/ 2612571 w 3890865"/>
                      <a:gd name="connsiteY71" fmla="*/ 271795 h 2884366"/>
                      <a:gd name="connsiteX72" fmla="*/ 2649894 w 3890865"/>
                      <a:gd name="connsiteY72" fmla="*/ 234472 h 2884366"/>
                      <a:gd name="connsiteX73" fmla="*/ 2696547 w 3890865"/>
                      <a:gd name="connsiteY73" fmla="*/ 169158 h 2884366"/>
                      <a:gd name="connsiteX74" fmla="*/ 2780522 w 3890865"/>
                      <a:gd name="connsiteY74" fmla="*/ 113175 h 2884366"/>
                      <a:gd name="connsiteX75" fmla="*/ 2817845 w 3890865"/>
                      <a:gd name="connsiteY75" fmla="*/ 94513 h 2884366"/>
                      <a:gd name="connsiteX76" fmla="*/ 2883159 w 3890865"/>
                      <a:gd name="connsiteY76" fmla="*/ 57191 h 2884366"/>
                      <a:gd name="connsiteX77" fmla="*/ 2920481 w 3890865"/>
                      <a:gd name="connsiteY77" fmla="*/ 47860 h 2884366"/>
                      <a:gd name="connsiteX78" fmla="*/ 3116424 w 3890865"/>
                      <a:gd name="connsiteY78" fmla="*/ 19868 h 2884366"/>
                      <a:gd name="connsiteX79" fmla="*/ 3247053 w 3890865"/>
                      <a:gd name="connsiteY79" fmla="*/ 1207 h 2884366"/>
                      <a:gd name="connsiteX80" fmla="*/ 3890865 w 3890865"/>
                      <a:gd name="connsiteY80" fmla="*/ 1207 h 28843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</a:cxnLst>
                    <a:rect l="l" t="t" r="r" b="b"/>
                    <a:pathLst>
                      <a:path w="3890865" h="2884366">
                        <a:moveTo>
                          <a:pt x="0" y="2884366"/>
                        </a:moveTo>
                        <a:cubicBezTo>
                          <a:pt x="15551" y="2881256"/>
                          <a:pt x="31804" y="2880604"/>
                          <a:pt x="46653" y="2875036"/>
                        </a:cubicBezTo>
                        <a:cubicBezTo>
                          <a:pt x="55989" y="2871535"/>
                          <a:pt x="109488" y="2830118"/>
                          <a:pt x="111967" y="2828383"/>
                        </a:cubicBezTo>
                        <a:cubicBezTo>
                          <a:pt x="144404" y="2805677"/>
                          <a:pt x="186059" y="2782283"/>
                          <a:pt x="214604" y="2753738"/>
                        </a:cubicBezTo>
                        <a:cubicBezTo>
                          <a:pt x="228686" y="2739656"/>
                          <a:pt x="238530" y="2721821"/>
                          <a:pt x="251926" y="2707085"/>
                        </a:cubicBezTo>
                        <a:cubicBezTo>
                          <a:pt x="269679" y="2687557"/>
                          <a:pt x="293271" y="2673060"/>
                          <a:pt x="307910" y="2651101"/>
                        </a:cubicBezTo>
                        <a:cubicBezTo>
                          <a:pt x="314130" y="2641770"/>
                          <a:pt x="319392" y="2631724"/>
                          <a:pt x="326571" y="2623109"/>
                        </a:cubicBezTo>
                        <a:cubicBezTo>
                          <a:pt x="343025" y="2603365"/>
                          <a:pt x="360128" y="2588689"/>
                          <a:pt x="382555" y="2576456"/>
                        </a:cubicBezTo>
                        <a:cubicBezTo>
                          <a:pt x="406977" y="2563135"/>
                          <a:pt x="457200" y="2539134"/>
                          <a:pt x="457200" y="2539134"/>
                        </a:cubicBezTo>
                        <a:cubicBezTo>
                          <a:pt x="466531" y="2542244"/>
                          <a:pt x="476653" y="2543584"/>
                          <a:pt x="485192" y="2548464"/>
                        </a:cubicBezTo>
                        <a:cubicBezTo>
                          <a:pt x="498694" y="2556179"/>
                          <a:pt x="508075" y="2570680"/>
                          <a:pt x="522514" y="2576456"/>
                        </a:cubicBezTo>
                        <a:cubicBezTo>
                          <a:pt x="540080" y="2583482"/>
                          <a:pt x="559837" y="2582677"/>
                          <a:pt x="578498" y="2585787"/>
                        </a:cubicBezTo>
                        <a:cubicBezTo>
                          <a:pt x="584718" y="2564015"/>
                          <a:pt x="591667" y="2542439"/>
                          <a:pt x="597159" y="2520472"/>
                        </a:cubicBezTo>
                        <a:cubicBezTo>
                          <a:pt x="599814" y="2509852"/>
                          <a:pt x="610076" y="2449901"/>
                          <a:pt x="615820" y="2436497"/>
                        </a:cubicBezTo>
                        <a:cubicBezTo>
                          <a:pt x="625684" y="2413480"/>
                          <a:pt x="667728" y="2370790"/>
                          <a:pt x="681135" y="2361852"/>
                        </a:cubicBezTo>
                        <a:cubicBezTo>
                          <a:pt x="690465" y="2355632"/>
                          <a:pt x="700612" y="2350489"/>
                          <a:pt x="709126" y="2343191"/>
                        </a:cubicBezTo>
                        <a:cubicBezTo>
                          <a:pt x="722484" y="2331741"/>
                          <a:pt x="735892" y="2319943"/>
                          <a:pt x="746449" y="2305868"/>
                        </a:cubicBezTo>
                        <a:cubicBezTo>
                          <a:pt x="781169" y="2259575"/>
                          <a:pt x="765815" y="2281485"/>
                          <a:pt x="793102" y="2240554"/>
                        </a:cubicBezTo>
                        <a:cubicBezTo>
                          <a:pt x="796212" y="2231223"/>
                          <a:pt x="797372" y="2220996"/>
                          <a:pt x="802432" y="2212562"/>
                        </a:cubicBezTo>
                        <a:cubicBezTo>
                          <a:pt x="806958" y="2205019"/>
                          <a:pt x="818779" y="2202388"/>
                          <a:pt x="821094" y="2193901"/>
                        </a:cubicBezTo>
                        <a:cubicBezTo>
                          <a:pt x="821986" y="2190632"/>
                          <a:pt x="834927" y="2057716"/>
                          <a:pt x="839755" y="2044611"/>
                        </a:cubicBezTo>
                        <a:cubicBezTo>
                          <a:pt x="892859" y="1900473"/>
                          <a:pt x="879047" y="1975358"/>
                          <a:pt x="923730" y="1885991"/>
                        </a:cubicBezTo>
                        <a:cubicBezTo>
                          <a:pt x="928128" y="1877194"/>
                          <a:pt x="928662" y="1866796"/>
                          <a:pt x="933061" y="1857999"/>
                        </a:cubicBezTo>
                        <a:cubicBezTo>
                          <a:pt x="938076" y="1847969"/>
                          <a:pt x="946707" y="1840037"/>
                          <a:pt x="951722" y="1830007"/>
                        </a:cubicBezTo>
                        <a:cubicBezTo>
                          <a:pt x="956121" y="1821210"/>
                          <a:pt x="957179" y="1811055"/>
                          <a:pt x="961053" y="1802015"/>
                        </a:cubicBezTo>
                        <a:cubicBezTo>
                          <a:pt x="966532" y="1789231"/>
                          <a:pt x="974830" y="1777716"/>
                          <a:pt x="979714" y="1764693"/>
                        </a:cubicBezTo>
                        <a:cubicBezTo>
                          <a:pt x="984217" y="1752686"/>
                          <a:pt x="981932" y="1738040"/>
                          <a:pt x="989045" y="1727370"/>
                        </a:cubicBezTo>
                        <a:cubicBezTo>
                          <a:pt x="1013402" y="1690834"/>
                          <a:pt x="1122073" y="1699957"/>
                          <a:pt x="1129004" y="1699379"/>
                        </a:cubicBezTo>
                        <a:cubicBezTo>
                          <a:pt x="1159625" y="1678965"/>
                          <a:pt x="1164565" y="1680156"/>
                          <a:pt x="1184988" y="1643395"/>
                        </a:cubicBezTo>
                        <a:cubicBezTo>
                          <a:pt x="1193122" y="1628754"/>
                          <a:pt x="1196159" y="1611723"/>
                          <a:pt x="1203649" y="1596742"/>
                        </a:cubicBezTo>
                        <a:cubicBezTo>
                          <a:pt x="1208664" y="1586712"/>
                          <a:pt x="1217295" y="1578780"/>
                          <a:pt x="1222310" y="1568750"/>
                        </a:cubicBezTo>
                        <a:cubicBezTo>
                          <a:pt x="1235294" y="1542782"/>
                          <a:pt x="1250922" y="1492242"/>
                          <a:pt x="1259632" y="1466113"/>
                        </a:cubicBezTo>
                        <a:cubicBezTo>
                          <a:pt x="1268096" y="1347629"/>
                          <a:pt x="1243475" y="1360556"/>
                          <a:pt x="1296955" y="1298162"/>
                        </a:cubicBezTo>
                        <a:cubicBezTo>
                          <a:pt x="1305543" y="1288143"/>
                          <a:pt x="1315616" y="1279501"/>
                          <a:pt x="1324947" y="1270170"/>
                        </a:cubicBezTo>
                        <a:cubicBezTo>
                          <a:pt x="1345617" y="1273123"/>
                          <a:pt x="1400387" y="1271363"/>
                          <a:pt x="1418253" y="1298162"/>
                        </a:cubicBezTo>
                        <a:cubicBezTo>
                          <a:pt x="1431392" y="1317871"/>
                          <a:pt x="1433831" y="1343304"/>
                          <a:pt x="1446245" y="1363477"/>
                        </a:cubicBezTo>
                        <a:cubicBezTo>
                          <a:pt x="1480813" y="1419651"/>
                          <a:pt x="1483189" y="1414606"/>
                          <a:pt x="1530220" y="1438121"/>
                        </a:cubicBezTo>
                        <a:cubicBezTo>
                          <a:pt x="1536440" y="1456782"/>
                          <a:pt x="1543477" y="1513019"/>
                          <a:pt x="1548881" y="1494105"/>
                        </a:cubicBezTo>
                        <a:cubicBezTo>
                          <a:pt x="1557991" y="1462221"/>
                          <a:pt x="1569457" y="1424841"/>
                          <a:pt x="1576873" y="1391468"/>
                        </a:cubicBezTo>
                        <a:cubicBezTo>
                          <a:pt x="1586533" y="1347997"/>
                          <a:pt x="1590783" y="1303086"/>
                          <a:pt x="1604865" y="1260840"/>
                        </a:cubicBezTo>
                        <a:cubicBezTo>
                          <a:pt x="1614196" y="1232848"/>
                          <a:pt x="1625254" y="1205374"/>
                          <a:pt x="1632857" y="1176864"/>
                        </a:cubicBezTo>
                        <a:cubicBezTo>
                          <a:pt x="1637732" y="1158584"/>
                          <a:pt x="1638084" y="1139349"/>
                          <a:pt x="1642188" y="1120881"/>
                        </a:cubicBezTo>
                        <a:cubicBezTo>
                          <a:pt x="1644322" y="1111280"/>
                          <a:pt x="1649133" y="1102431"/>
                          <a:pt x="1651518" y="1092889"/>
                        </a:cubicBezTo>
                        <a:lnTo>
                          <a:pt x="1670179" y="1018244"/>
                        </a:lnTo>
                        <a:cubicBezTo>
                          <a:pt x="1673289" y="996473"/>
                          <a:pt x="1675197" y="974495"/>
                          <a:pt x="1679510" y="952930"/>
                        </a:cubicBezTo>
                        <a:cubicBezTo>
                          <a:pt x="1681439" y="943286"/>
                          <a:pt x="1686456" y="934480"/>
                          <a:pt x="1688841" y="924938"/>
                        </a:cubicBezTo>
                        <a:cubicBezTo>
                          <a:pt x="1715220" y="819422"/>
                          <a:pt x="1676794" y="942416"/>
                          <a:pt x="1716832" y="822301"/>
                        </a:cubicBezTo>
                        <a:cubicBezTo>
                          <a:pt x="1713722" y="800530"/>
                          <a:pt x="1710846" y="778724"/>
                          <a:pt x="1707502" y="756987"/>
                        </a:cubicBezTo>
                        <a:cubicBezTo>
                          <a:pt x="1704625" y="738288"/>
                          <a:pt x="1698171" y="719922"/>
                          <a:pt x="1698171" y="701003"/>
                        </a:cubicBezTo>
                        <a:cubicBezTo>
                          <a:pt x="1698171" y="688179"/>
                          <a:pt x="1697918" y="672201"/>
                          <a:pt x="1707502" y="663681"/>
                        </a:cubicBezTo>
                        <a:cubicBezTo>
                          <a:pt x="1732538" y="641427"/>
                          <a:pt x="1776405" y="628272"/>
                          <a:pt x="1810139" y="617028"/>
                        </a:cubicBezTo>
                        <a:cubicBezTo>
                          <a:pt x="1882424" y="626063"/>
                          <a:pt x="1880773" y="607677"/>
                          <a:pt x="1912775" y="663681"/>
                        </a:cubicBezTo>
                        <a:cubicBezTo>
                          <a:pt x="1917655" y="672220"/>
                          <a:pt x="1919518" y="682183"/>
                          <a:pt x="1922106" y="691672"/>
                        </a:cubicBezTo>
                        <a:cubicBezTo>
                          <a:pt x="1928854" y="716416"/>
                          <a:pt x="1940767" y="766317"/>
                          <a:pt x="1940767" y="766317"/>
                        </a:cubicBezTo>
                        <a:cubicBezTo>
                          <a:pt x="1942302" y="790877"/>
                          <a:pt x="1949988" y="952385"/>
                          <a:pt x="1959428" y="999583"/>
                        </a:cubicBezTo>
                        <a:cubicBezTo>
                          <a:pt x="1963286" y="1018872"/>
                          <a:pt x="1973022" y="1036560"/>
                          <a:pt x="1978090" y="1055566"/>
                        </a:cubicBezTo>
                        <a:cubicBezTo>
                          <a:pt x="1985479" y="1083273"/>
                          <a:pt x="1987683" y="1112339"/>
                          <a:pt x="1996751" y="1139542"/>
                        </a:cubicBezTo>
                        <a:cubicBezTo>
                          <a:pt x="2000297" y="1150181"/>
                          <a:pt x="2010397" y="1157504"/>
                          <a:pt x="2015412" y="1167534"/>
                        </a:cubicBezTo>
                        <a:cubicBezTo>
                          <a:pt x="2054039" y="1244789"/>
                          <a:pt x="1989928" y="1143305"/>
                          <a:pt x="2043404" y="1223517"/>
                        </a:cubicBezTo>
                        <a:cubicBezTo>
                          <a:pt x="2065175" y="1217297"/>
                          <a:pt x="2091888" y="1220003"/>
                          <a:pt x="2108718" y="1204856"/>
                        </a:cubicBezTo>
                        <a:cubicBezTo>
                          <a:pt x="2126324" y="1189011"/>
                          <a:pt x="2134992" y="1163166"/>
                          <a:pt x="2136710" y="1139542"/>
                        </a:cubicBezTo>
                        <a:cubicBezTo>
                          <a:pt x="2147541" y="990613"/>
                          <a:pt x="2137441" y="840747"/>
                          <a:pt x="2146041" y="691672"/>
                        </a:cubicBezTo>
                        <a:cubicBezTo>
                          <a:pt x="2146842" y="677786"/>
                          <a:pt x="2157801" y="666426"/>
                          <a:pt x="2164702" y="654350"/>
                        </a:cubicBezTo>
                        <a:cubicBezTo>
                          <a:pt x="2177271" y="632355"/>
                          <a:pt x="2197045" y="609070"/>
                          <a:pt x="2211355" y="589036"/>
                        </a:cubicBezTo>
                        <a:cubicBezTo>
                          <a:pt x="2217873" y="579911"/>
                          <a:pt x="2225001" y="571074"/>
                          <a:pt x="2230016" y="561044"/>
                        </a:cubicBezTo>
                        <a:cubicBezTo>
                          <a:pt x="2234415" y="552247"/>
                          <a:pt x="2236237" y="542383"/>
                          <a:pt x="2239347" y="533052"/>
                        </a:cubicBezTo>
                        <a:cubicBezTo>
                          <a:pt x="2257224" y="407906"/>
                          <a:pt x="2239818" y="521128"/>
                          <a:pt x="2258008" y="421085"/>
                        </a:cubicBezTo>
                        <a:cubicBezTo>
                          <a:pt x="2261392" y="402471"/>
                          <a:pt x="2249240" y="370609"/>
                          <a:pt x="2267339" y="365101"/>
                        </a:cubicBezTo>
                        <a:cubicBezTo>
                          <a:pt x="2332866" y="345158"/>
                          <a:pt x="2404188" y="358880"/>
                          <a:pt x="2472612" y="355770"/>
                        </a:cubicBezTo>
                        <a:cubicBezTo>
                          <a:pt x="2485053" y="352660"/>
                          <a:pt x="2497928" y="350943"/>
                          <a:pt x="2509935" y="346440"/>
                        </a:cubicBezTo>
                        <a:cubicBezTo>
                          <a:pt x="2533731" y="337517"/>
                          <a:pt x="2574116" y="311664"/>
                          <a:pt x="2593910" y="299787"/>
                        </a:cubicBezTo>
                        <a:cubicBezTo>
                          <a:pt x="2600130" y="290456"/>
                          <a:pt x="2605273" y="280309"/>
                          <a:pt x="2612571" y="271795"/>
                        </a:cubicBezTo>
                        <a:cubicBezTo>
                          <a:pt x="2624021" y="258436"/>
                          <a:pt x="2639337" y="248547"/>
                          <a:pt x="2649894" y="234472"/>
                        </a:cubicBezTo>
                        <a:cubicBezTo>
                          <a:pt x="2696883" y="171820"/>
                          <a:pt x="2637443" y="219819"/>
                          <a:pt x="2696547" y="169158"/>
                        </a:cubicBezTo>
                        <a:cubicBezTo>
                          <a:pt x="2722387" y="147009"/>
                          <a:pt x="2750843" y="129663"/>
                          <a:pt x="2780522" y="113175"/>
                        </a:cubicBezTo>
                        <a:cubicBezTo>
                          <a:pt x="2792681" y="106420"/>
                          <a:pt x="2805768" y="101414"/>
                          <a:pt x="2817845" y="94513"/>
                        </a:cubicBezTo>
                        <a:cubicBezTo>
                          <a:pt x="2852297" y="74826"/>
                          <a:pt x="2842149" y="72570"/>
                          <a:pt x="2883159" y="57191"/>
                        </a:cubicBezTo>
                        <a:cubicBezTo>
                          <a:pt x="2895166" y="52688"/>
                          <a:pt x="2907877" y="50223"/>
                          <a:pt x="2920481" y="47860"/>
                        </a:cubicBezTo>
                        <a:cubicBezTo>
                          <a:pt x="3022107" y="28805"/>
                          <a:pt x="3023219" y="30225"/>
                          <a:pt x="3116424" y="19868"/>
                        </a:cubicBezTo>
                        <a:cubicBezTo>
                          <a:pt x="3168055" y="6961"/>
                          <a:pt x="3180024" y="2056"/>
                          <a:pt x="3247053" y="1207"/>
                        </a:cubicBezTo>
                        <a:cubicBezTo>
                          <a:pt x="3461640" y="-1509"/>
                          <a:pt x="3676261" y="1207"/>
                          <a:pt x="3890865" y="1207"/>
                        </a:cubicBezTo>
                      </a:path>
                    </a:pathLst>
                  </a:cu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0">
            <a:srgbClr val="787070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1A03C1B-4C60-629C-BA9A-E86FFC852C4F}"/>
              </a:ext>
            </a:extLst>
          </p:cNvPr>
          <p:cNvCxnSpPr/>
          <p:nvPr/>
        </p:nvCxnSpPr>
        <p:spPr>
          <a:xfrm flipV="1">
            <a:off x="7800392" y="1342401"/>
            <a:ext cx="3044392" cy="2626565"/>
          </a:xfrm>
          <a:prstGeom prst="line">
            <a:avLst/>
          </a:prstGeom>
          <a:ln w="28575" cap="sq">
            <a:solidFill>
              <a:srgbClr val="92D050"/>
            </a:solidFill>
          </a:ln>
        </p:spPr>
        <p:style>
          <a:lnRef idx="1">
            <a:srgbClr val="787070"/>
          </a:lnRef>
          <a:fillRef idx="0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9433409-3677-1D6A-BAB9-AB6A09B42E0D}"/>
              </a:ext>
            </a:extLst>
          </p:cNvPr>
          <p:cNvCxnSpPr>
            <a:cxnSpLocks/>
          </p:cNvCxnSpPr>
          <p:nvPr/>
        </p:nvCxnSpPr>
        <p:spPr>
          <a:xfrm flipV="1">
            <a:off x="7800392" y="2404872"/>
            <a:ext cx="3890865" cy="250811"/>
          </a:xfrm>
          <a:prstGeom prst="line">
            <a:avLst/>
          </a:prstGeom>
          <a:ln w="28575" cap="sq">
            <a:solidFill>
              <a:srgbClr val="FFD100"/>
            </a:solidFill>
          </a:ln>
        </p:spPr>
        <p:style>
          <a:lnRef idx="1">
            <a:srgbClr val="787070"/>
          </a:lnRef>
          <a:fillRef idx="0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0B348D6-5FC7-0D4D-C79D-2848993AF759}"/>
              </a:ext>
            </a:extLst>
          </p:cNvPr>
          <p:cNvCxnSpPr/>
          <p:nvPr/>
        </p:nvCxnSpPr>
        <p:spPr>
          <a:xfrm>
            <a:off x="10387584" y="4361688"/>
            <a:ext cx="0" cy="0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455D4BC-BE15-689F-45B1-EE0CD1D2E029}"/>
              </a:ext>
            </a:extLst>
          </p:cNvPr>
          <p:cNvCxnSpPr/>
          <p:nvPr/>
        </p:nvCxnSpPr>
        <p:spPr>
          <a:xfrm flipV="1">
            <a:off x="10405872" y="1463040"/>
            <a:ext cx="0" cy="2880360"/>
          </a:xfrm>
          <a:prstGeom prst="line">
            <a:avLst/>
          </a:prstGeom>
          <a:ln w="12700" cap="sq">
            <a:prstDash val="dash"/>
          </a:ln>
        </p:spPr>
        <p:style>
          <a:lnRef idx="1">
            <a:srgbClr val="787070"/>
          </a:lnRef>
          <a:fillRef idx="0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2512869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Neural Networks II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also need to be careful to avoid </a:t>
            </a:r>
            <a:r>
              <a:rPr lang="en-US" b="1" dirty="0"/>
              <a:t>overfitting</a:t>
            </a:r>
            <a:r>
              <a:rPr lang="en-US" dirty="0"/>
              <a:t>, where the weights learned by the network are </a:t>
            </a:r>
            <a:r>
              <a:rPr lang="en-US" b="1" i="1" dirty="0"/>
              <a:t>too specific</a:t>
            </a:r>
            <a:r>
              <a:rPr lang="en-US" dirty="0"/>
              <a:t> to the training data.</a:t>
            </a:r>
          </a:p>
          <a:p>
            <a:r>
              <a:rPr lang="en-US" dirty="0"/>
              <a:t>After training, we often examine </a:t>
            </a:r>
            <a:r>
              <a:rPr lang="en-US" b="1" dirty="0"/>
              <a:t>training curves</a:t>
            </a:r>
            <a:r>
              <a:rPr lang="en-US" dirty="0"/>
              <a:t>, which show the value of the cost function for each epoch.</a:t>
            </a:r>
          </a:p>
          <a:p>
            <a:pPr lvl="1"/>
            <a:r>
              <a:rPr lang="en-US" dirty="0"/>
              <a:t>Plot the value of the loss (cost) function at each epoch to help determine whether the network has found a set of weights that represent a likely minimum value of the cost function for this data set.</a:t>
            </a:r>
          </a:p>
          <a:p>
            <a:r>
              <a:rPr lang="en-US" dirty="0"/>
              <a:t>Look for convergence and overfitting in training.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40</a:t>
            </a:fld>
            <a:endParaRPr lang="en-US"/>
          </a:p>
        </p:txBody>
      </p:sp>
      <p:pic>
        <p:nvPicPr>
          <p:cNvPr id="5" name="Google Shape;380;p4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83736" y="3615164"/>
            <a:ext cx="4061604" cy="268641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381;p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31634" y="3615164"/>
            <a:ext cx="4288996" cy="2785636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/>
          <p:cNvSpPr txBox="1"/>
          <p:nvPr/>
        </p:nvSpPr>
        <p:spPr>
          <a:xfrm>
            <a:off x="2807725" y="6354593"/>
            <a:ext cx="2013626" cy="32101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100000"/>
              </a:lnSpc>
              <a:spcBef>
                <a:spcPts val="1200"/>
              </a:spcBef>
              <a:buSzPct val="100000"/>
            </a:pPr>
            <a:r>
              <a:rPr lang="en-US" sz="1600" b="1" dirty="0"/>
              <a:t>Not yet converged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269319" y="6400800"/>
            <a:ext cx="2013626" cy="32101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100000"/>
              </a:lnSpc>
              <a:spcBef>
                <a:spcPts val="1200"/>
              </a:spcBef>
              <a:buSzPct val="100000"/>
            </a:pPr>
            <a:r>
              <a:rPr lang="en-US" sz="1600" b="1" dirty="0"/>
              <a:t>Overfit</a:t>
            </a:r>
          </a:p>
        </p:txBody>
      </p:sp>
    </p:spTree>
    <p:extLst>
      <p:ext uri="{BB962C8B-B14F-4D97-AF65-F5344CB8AC3E}">
        <p14:creationId xmlns:p14="http://schemas.microsoft.com/office/powerpoint/2010/main" val="1989179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Neural Networks with TensorFlow and Keras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179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TensorFlow and Keras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ANNs require a lot of rather simple calculations…exactly the sort of thing computers are good at!</a:t>
            </a:r>
          </a:p>
          <a:p>
            <a:r>
              <a:rPr lang="en-US" dirty="0"/>
              <a:t>TensorFlow (TF) and Keras is a framework that provides a relatively easy way to create and train ANNs.</a:t>
            </a:r>
          </a:p>
          <a:p>
            <a:pPr lvl="1"/>
            <a:r>
              <a:rPr lang="en-US" dirty="0"/>
              <a:t>Used to be separate projects, but have been merged</a:t>
            </a:r>
          </a:p>
          <a:p>
            <a:r>
              <a:rPr lang="en-US" dirty="0"/>
              <a:t>This is not the “only game in town, but it is the framework for this module.”</a:t>
            </a:r>
          </a:p>
          <a:p>
            <a:r>
              <a:rPr lang="en-US" dirty="0"/>
              <a:t>Documentation: </a:t>
            </a:r>
            <a:r>
              <a:rPr lang="en-US" dirty="0">
                <a:hlinkClick r:id="rId2"/>
              </a:rPr>
              <a:t>https://www.tensorflow.org/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42</a:t>
            </a:fld>
            <a:endParaRPr lang="en-US"/>
          </a:p>
        </p:txBody>
      </p:sp>
      <p:pic>
        <p:nvPicPr>
          <p:cNvPr id="5" name="Google Shape;396;p50"/>
          <p:cNvPicPr preferRelativeResize="0">
            <a:picLocks noChangeAspect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87470" y="4000815"/>
            <a:ext cx="3659785" cy="124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397;p50"/>
          <p:cNvPicPr preferRelativeResize="0">
            <a:picLocks noChangeAspect="1"/>
          </p:cNvPicPr>
          <p:nvPr/>
        </p:nvPicPr>
        <p:blipFill rotWithShape="1">
          <a:blip r:embed="rId4">
            <a:alphaModFix/>
          </a:blip>
          <a:srcRect l="18090" r="16102"/>
          <a:stretch/>
        </p:blipFill>
        <p:spPr>
          <a:xfrm>
            <a:off x="1904151" y="3398614"/>
            <a:ext cx="2870526" cy="24537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60371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With TF/Keras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Primary objects: </a:t>
            </a:r>
            <a:r>
              <a:rPr lang="en-US" b="1" dirty="0"/>
              <a:t>models</a:t>
            </a:r>
            <a:r>
              <a:rPr lang="en-US" dirty="0"/>
              <a:t> and </a:t>
            </a:r>
            <a:r>
              <a:rPr lang="en-US" b="1" dirty="0"/>
              <a:t>layers</a:t>
            </a:r>
            <a:endParaRPr lang="en-US" dirty="0"/>
          </a:p>
          <a:p>
            <a:r>
              <a:rPr lang="en-US" b="1" dirty="0"/>
              <a:t>Model</a:t>
            </a:r>
            <a:r>
              <a:rPr lang="en-US" dirty="0"/>
              <a:t> objects come in two types:</a:t>
            </a:r>
          </a:p>
          <a:p>
            <a:pPr lvl="1"/>
            <a:r>
              <a:rPr lang="en-US" b="1" dirty="0"/>
              <a:t>Sequential models</a:t>
            </a:r>
            <a:r>
              <a:rPr lang="en-US" dirty="0"/>
              <a:t>: easier to build, but more restricted network structure (we will use these!)</a:t>
            </a:r>
          </a:p>
          <a:p>
            <a:pPr lvl="1"/>
            <a:r>
              <a:rPr lang="en-US" b="1" dirty="0"/>
              <a:t>Functional API models</a:t>
            </a:r>
            <a:r>
              <a:rPr lang="en-US" dirty="0"/>
              <a:t>: much more freedom in model architecture, but with freedom comes responsibility</a:t>
            </a:r>
          </a:p>
          <a:p>
            <a:r>
              <a:rPr lang="en-US" dirty="0"/>
              <a:t>Once a model is created, </a:t>
            </a:r>
            <a:r>
              <a:rPr lang="en-US" b="1" dirty="0"/>
              <a:t>layers</a:t>
            </a:r>
            <a:r>
              <a:rPr lang="en-US" dirty="0"/>
              <a:t> are added</a:t>
            </a:r>
          </a:p>
          <a:p>
            <a:r>
              <a:rPr lang="en-US" b="1" dirty="0"/>
              <a:t>Layers</a:t>
            </a:r>
            <a:r>
              <a:rPr lang="en-US" dirty="0"/>
              <a:t> produce a collection of nodes that are collected together</a:t>
            </a:r>
          </a:p>
          <a:p>
            <a:pPr lvl="1"/>
            <a:r>
              <a:rPr lang="en-US" dirty="0"/>
              <a:t>All nodes receive the same input (previous layer) and transmit output to the same place (next layer)</a:t>
            </a:r>
          </a:p>
          <a:p>
            <a:r>
              <a:rPr lang="en-US" dirty="0"/>
              <a:t>Node properties (e.g., activation functions) are set at the layer level, and consistent for all nodes on a given layer.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43</a:t>
            </a:fld>
            <a:endParaRPr lang="en-US"/>
          </a:p>
        </p:txBody>
      </p:sp>
      <p:grpSp>
        <p:nvGrpSpPr>
          <p:cNvPr id="5" name="Group 4"/>
          <p:cNvGrpSpPr>
            <a:grpSpLocks noChangeAspect="1"/>
          </p:cNvGrpSpPr>
          <p:nvPr/>
        </p:nvGrpSpPr>
        <p:grpSpPr>
          <a:xfrm>
            <a:off x="3962547" y="4343400"/>
            <a:ext cx="4265211" cy="2286000"/>
            <a:chOff x="2700200" y="3102532"/>
            <a:chExt cx="6086665" cy="3262234"/>
          </a:xfrm>
        </p:grpSpPr>
        <p:grpSp>
          <p:nvGrpSpPr>
            <p:cNvPr id="6" name="Group 5"/>
            <p:cNvGrpSpPr/>
            <p:nvPr/>
          </p:nvGrpSpPr>
          <p:grpSpPr>
            <a:xfrm>
              <a:off x="2700200" y="3102532"/>
              <a:ext cx="6086665" cy="3223615"/>
              <a:chOff x="2408370" y="3072982"/>
              <a:chExt cx="6086665" cy="3223615"/>
            </a:xfrm>
          </p:grpSpPr>
          <p:grpSp>
            <p:nvGrpSpPr>
              <p:cNvPr id="8" name="Group 7"/>
              <p:cNvGrpSpPr/>
              <p:nvPr/>
            </p:nvGrpSpPr>
            <p:grpSpPr>
              <a:xfrm>
                <a:off x="2408370" y="3072982"/>
                <a:ext cx="6086665" cy="3223615"/>
                <a:chOff x="6095153" y="3301582"/>
                <a:chExt cx="6086665" cy="3223615"/>
              </a:xfrm>
            </p:grpSpPr>
            <p:grpSp>
              <p:nvGrpSpPr>
                <p:cNvPr id="29" name="Group 28"/>
                <p:cNvGrpSpPr/>
                <p:nvPr/>
              </p:nvGrpSpPr>
              <p:grpSpPr>
                <a:xfrm>
                  <a:off x="6095153" y="3301582"/>
                  <a:ext cx="6086665" cy="3223615"/>
                  <a:chOff x="6095153" y="3301582"/>
                  <a:chExt cx="6086665" cy="3223615"/>
                </a:xfrm>
              </p:grpSpPr>
              <p:grpSp>
                <p:nvGrpSpPr>
                  <p:cNvPr id="36" name="Group 35"/>
                  <p:cNvGrpSpPr/>
                  <p:nvPr/>
                </p:nvGrpSpPr>
                <p:grpSpPr>
                  <a:xfrm>
                    <a:off x="6095153" y="3301582"/>
                    <a:ext cx="6086665" cy="3223615"/>
                    <a:chOff x="7386611" y="790478"/>
                    <a:chExt cx="6086665" cy="3223615"/>
                  </a:xfrm>
                </p:grpSpPr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38" name="Oval 37"/>
                        <p:cNvSpPr/>
                        <p:nvPr/>
                      </p:nvSpPr>
                      <p:spPr>
                        <a:xfrm>
                          <a:off x="7599087" y="1180744"/>
                          <a:ext cx="560717" cy="534838"/>
                        </a:xfrm>
                        <a:prstGeom prst="ellipse">
                          <a:avLst/>
                        </a:prstGeom>
                        <a:ln>
                          <a:noFill/>
                        </a:ln>
                      </p:spPr>
                      <p:style>
                        <a:lnRef idx="0">
                          <a:srgbClr val="787070"/>
                        </a:lnRef>
                        <a:fillRef idx="1">
                          <a:schemeClr val="accent1"/>
                        </a:fillRef>
                        <a:effectRef idx="0">
                          <a:schemeClr val="dk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p:txBody>
                    </p:sp>
                  </mc:Choice>
                  <mc:Fallback xmlns="">
                    <p:sp>
                      <p:nvSpPr>
                        <p:cNvPr id="38" name="Oval 37"/>
                        <p:cNvSpPr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7599087" y="1180744"/>
                          <a:ext cx="560717" cy="534838"/>
                        </a:xfrm>
                        <a:prstGeom prst="ellipse">
                          <a:avLst/>
                        </a:prstGeom>
                        <a:blipFill>
                          <a:blip r:embed="rId2"/>
                          <a:stretch>
                            <a:fillRect/>
                          </a:stretch>
                        </a:blipFill>
                        <a:ln>
                          <a:noFill/>
                        </a:ln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39" name="Oval 38"/>
                        <p:cNvSpPr/>
                        <p:nvPr/>
                      </p:nvSpPr>
                      <p:spPr>
                        <a:xfrm>
                          <a:off x="7599086" y="1862801"/>
                          <a:ext cx="560717" cy="534838"/>
                        </a:xfrm>
                        <a:prstGeom prst="ellipse">
                          <a:avLst/>
                        </a:prstGeom>
                        <a:ln>
                          <a:noFill/>
                        </a:ln>
                      </p:spPr>
                      <p:style>
                        <a:lnRef idx="0">
                          <a:srgbClr val="787070"/>
                        </a:lnRef>
                        <a:fillRef idx="1">
                          <a:schemeClr val="accent1"/>
                        </a:fillRef>
                        <a:effectRef idx="0">
                          <a:schemeClr val="dk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p:txBody>
                    </p:sp>
                  </mc:Choice>
                  <mc:Fallback xmlns="">
                    <p:sp>
                      <p:nvSpPr>
                        <p:cNvPr id="39" name="Oval 38"/>
                        <p:cNvSpPr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7599086" y="1862801"/>
                          <a:ext cx="560717" cy="534838"/>
                        </a:xfrm>
                        <a:prstGeom prst="ellipse">
                          <a:avLst/>
                        </a:prstGeom>
                        <a:blipFill>
                          <a:blip r:embed="rId3"/>
                          <a:stretch>
                            <a:fillRect/>
                          </a:stretch>
                        </a:blipFill>
                        <a:ln>
                          <a:noFill/>
                        </a:ln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p:sp>
                  <p:nvSpPr>
                    <p:cNvPr id="40" name="Oval 39"/>
                    <p:cNvSpPr/>
                    <p:nvPr/>
                  </p:nvSpPr>
                  <p:spPr>
                    <a:xfrm>
                      <a:off x="9250136" y="2285261"/>
                      <a:ext cx="560717" cy="534838"/>
                    </a:xfrm>
                    <a:prstGeom prst="ellipse">
                      <a:avLst/>
                    </a:prstGeom>
                    <a:solidFill>
                      <a:srgbClr val="FF755E"/>
                    </a:solidFill>
                    <a:ln>
                      <a:noFill/>
                    </a:ln>
                  </p:spPr>
                  <p:style>
                    <a:lnRef idx="0">
                      <a:srgbClr val="787070"/>
                    </a:lnRef>
                    <a:fillRef idx="1">
                      <a:schemeClr val="accent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sz="1600" dirty="0"/>
                    </a:p>
                  </p:txBody>
                </p:sp>
                <p:cxnSp>
                  <p:nvCxnSpPr>
                    <p:cNvPr id="41" name="Straight Arrow Connector 40"/>
                    <p:cNvCxnSpPr>
                      <a:stCxn id="38" idx="6"/>
                      <a:endCxn id="40" idx="2"/>
                    </p:cNvCxnSpPr>
                    <p:nvPr/>
                  </p:nvCxnSpPr>
                  <p:spPr>
                    <a:xfrm>
                      <a:off x="8159804" y="1448163"/>
                      <a:ext cx="1090332" cy="1104517"/>
                    </a:xfrm>
                    <a:prstGeom prst="straightConnector1">
                      <a:avLst/>
                    </a:prstGeom>
                    <a:ln w="28575" cap="sq">
                      <a:solidFill>
                        <a:srgbClr val="D71E28"/>
                      </a:solidFill>
                      <a:tailEnd type="triangle"/>
                    </a:ln>
                  </p:spPr>
                  <p:style>
                    <a:lnRef idx="1">
                      <a:srgbClr val="787070"/>
                    </a:lnRef>
                    <a:fillRef idx="0">
                      <a:schemeClr val="accent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</p:cxnSp>
                <p:cxnSp>
                  <p:nvCxnSpPr>
                    <p:cNvPr id="42" name="Straight Arrow Connector 41"/>
                    <p:cNvCxnSpPr>
                      <a:stCxn id="39" idx="6"/>
                      <a:endCxn id="40" idx="2"/>
                    </p:cNvCxnSpPr>
                    <p:nvPr/>
                  </p:nvCxnSpPr>
                  <p:spPr>
                    <a:xfrm>
                      <a:off x="8159803" y="2130220"/>
                      <a:ext cx="1090333" cy="422460"/>
                    </a:xfrm>
                    <a:prstGeom prst="straightConnector1">
                      <a:avLst/>
                    </a:prstGeom>
                    <a:ln w="28575" cap="sq">
                      <a:solidFill>
                        <a:srgbClr val="D71E28"/>
                      </a:solidFill>
                      <a:tailEnd type="triangle"/>
                    </a:ln>
                  </p:spPr>
                  <p:style>
                    <a:lnRef idx="1">
                      <a:srgbClr val="787070"/>
                    </a:lnRef>
                    <a:fillRef idx="0">
                      <a:schemeClr val="accent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</p:cxnSp>
                <p:sp>
                  <p:nvSpPr>
                    <p:cNvPr id="43" name="TextBox 42"/>
                    <p:cNvSpPr txBox="1"/>
                    <p:nvPr/>
                  </p:nvSpPr>
                  <p:spPr>
                    <a:xfrm>
                      <a:off x="7386611" y="3323528"/>
                      <a:ext cx="1049986" cy="28210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noAutofit/>
                    </a:bodyPr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00"/>
                        </a:spcBef>
                        <a:buSzPct val="100000"/>
                      </a:pPr>
                      <a:r>
                        <a:rPr lang="en-US" sz="1600" dirty="0"/>
                        <a:t>Input layer</a:t>
                      </a:r>
                    </a:p>
                  </p:txBody>
                </p:sp>
                <p:sp>
                  <p:nvSpPr>
                    <p:cNvPr id="44" name="TextBox 43"/>
                    <p:cNvSpPr txBox="1"/>
                    <p:nvPr/>
                  </p:nvSpPr>
                  <p:spPr>
                    <a:xfrm>
                      <a:off x="8538811" y="3712388"/>
                      <a:ext cx="1661125" cy="30170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noAutofit/>
                    </a:bodyPr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00"/>
                        </a:spcBef>
                        <a:buSzPct val="100000"/>
                      </a:pPr>
                      <a:r>
                        <a:rPr lang="en-US" sz="1600" dirty="0"/>
                        <a:t>Hidden layer 1</a:t>
                      </a:r>
                    </a:p>
                  </p:txBody>
                </p: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45" name="Oval 44"/>
                        <p:cNvSpPr/>
                        <p:nvPr/>
                      </p:nvSpPr>
                      <p:spPr>
                        <a:xfrm>
                          <a:off x="12522228" y="1873111"/>
                          <a:ext cx="560717" cy="534838"/>
                        </a:xfrm>
                        <a:prstGeom prst="ellipse">
                          <a:avLst/>
                        </a:prstGeom>
                        <a:solidFill>
                          <a:schemeClr val="accent2">
                            <a:lumMod val="50000"/>
                          </a:schemeClr>
                        </a:solidFill>
                        <a:ln>
                          <a:noFill/>
                        </a:ln>
                      </p:spPr>
                      <p:style>
                        <a:lnRef idx="0">
                          <a:srgbClr val="787070"/>
                        </a:lnRef>
                        <a:fillRef idx="1">
                          <a:schemeClr val="accent1"/>
                        </a:fillRef>
                        <a:effectRef idx="0">
                          <a:schemeClr val="dk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p:txBody>
                    </p:sp>
                  </mc:Choice>
                  <mc:Fallback xmlns="">
                    <p:sp>
                      <p:nvSpPr>
                        <p:cNvPr id="45" name="Oval 44"/>
                        <p:cNvSpPr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12522228" y="1873111"/>
                          <a:ext cx="560717" cy="534838"/>
                        </a:xfrm>
                        <a:prstGeom prst="ellipse">
                          <a:avLst/>
                        </a:prstGeom>
                        <a:blipFill>
                          <a:blip r:embed="rId4"/>
                          <a:stretch>
                            <a:fillRect/>
                          </a:stretch>
                        </a:blipFill>
                        <a:ln>
                          <a:noFill/>
                        </a:ln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p:cxnSp>
                  <p:nvCxnSpPr>
                    <p:cNvPr id="46" name="Straight Arrow Connector 45"/>
                    <p:cNvCxnSpPr>
                      <a:stCxn id="40" idx="6"/>
                      <a:endCxn id="9" idx="2"/>
                    </p:cNvCxnSpPr>
                    <p:nvPr/>
                  </p:nvCxnSpPr>
                  <p:spPr>
                    <a:xfrm>
                      <a:off x="9810853" y="2552680"/>
                      <a:ext cx="1089084" cy="0"/>
                    </a:xfrm>
                    <a:prstGeom prst="straightConnector1">
                      <a:avLst/>
                    </a:prstGeom>
                    <a:ln w="28575" cap="sq">
                      <a:solidFill>
                        <a:srgbClr val="D71E28"/>
                      </a:solidFill>
                      <a:tailEnd type="triangle"/>
                    </a:ln>
                  </p:spPr>
                  <p:style>
                    <a:lnRef idx="1">
                      <a:srgbClr val="787070"/>
                    </a:lnRef>
                    <a:fillRef idx="0">
                      <a:schemeClr val="accent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</p:cxnSp>
                <p:sp>
                  <p:nvSpPr>
                    <p:cNvPr id="47" name="TextBox 46"/>
                    <p:cNvSpPr txBox="1"/>
                    <p:nvPr/>
                  </p:nvSpPr>
                  <p:spPr>
                    <a:xfrm>
                      <a:off x="12131896" y="2561711"/>
                      <a:ext cx="1341380" cy="31846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noAutofit/>
                    </a:bodyPr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00"/>
                        </a:spcBef>
                        <a:buSzPct val="100000"/>
                      </a:pPr>
                      <a:r>
                        <a:rPr lang="en-US" sz="1600" dirty="0"/>
                        <a:t>Output layer</a:t>
                      </a:r>
                    </a:p>
                  </p:txBody>
                </p:sp>
                <p:sp>
                  <p:nvSpPr>
                    <p:cNvPr id="48" name="Oval 47"/>
                    <p:cNvSpPr/>
                    <p:nvPr/>
                  </p:nvSpPr>
                  <p:spPr>
                    <a:xfrm>
                      <a:off x="9248889" y="1584949"/>
                      <a:ext cx="560717" cy="534838"/>
                    </a:xfrm>
                    <a:prstGeom prst="ellipse">
                      <a:avLst/>
                    </a:prstGeom>
                    <a:solidFill>
                      <a:srgbClr val="FF755E"/>
                    </a:solidFill>
                    <a:ln>
                      <a:noFill/>
                    </a:ln>
                  </p:spPr>
                  <p:style>
                    <a:lnRef idx="0">
                      <a:srgbClr val="787070"/>
                    </a:lnRef>
                    <a:fillRef idx="1">
                      <a:schemeClr val="accent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sz="1600" dirty="0"/>
                    </a:p>
                  </p:txBody>
                </p:sp>
                <p:sp>
                  <p:nvSpPr>
                    <p:cNvPr id="49" name="Oval 48"/>
                    <p:cNvSpPr/>
                    <p:nvPr/>
                  </p:nvSpPr>
                  <p:spPr>
                    <a:xfrm>
                      <a:off x="9280175" y="3084985"/>
                      <a:ext cx="560717" cy="534838"/>
                    </a:xfrm>
                    <a:prstGeom prst="ellipse">
                      <a:avLst/>
                    </a:prstGeom>
                    <a:solidFill>
                      <a:srgbClr val="FF755E"/>
                    </a:solidFill>
                    <a:ln>
                      <a:noFill/>
                    </a:ln>
                  </p:spPr>
                  <p:style>
                    <a:lnRef idx="0">
                      <a:srgbClr val="787070"/>
                    </a:lnRef>
                    <a:fillRef idx="1">
                      <a:schemeClr val="accent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sz="1600" dirty="0"/>
                    </a:p>
                  </p:txBody>
                </p:sp>
                <p:sp>
                  <p:nvSpPr>
                    <p:cNvPr id="50" name="Oval 49"/>
                    <p:cNvSpPr/>
                    <p:nvPr/>
                  </p:nvSpPr>
                  <p:spPr>
                    <a:xfrm>
                      <a:off x="9248888" y="790478"/>
                      <a:ext cx="560717" cy="534838"/>
                    </a:xfrm>
                    <a:prstGeom prst="ellipse">
                      <a:avLst/>
                    </a:prstGeom>
                    <a:solidFill>
                      <a:srgbClr val="FF755E"/>
                    </a:solidFill>
                    <a:ln>
                      <a:noFill/>
                    </a:ln>
                  </p:spPr>
                  <p:style>
                    <a:lnRef idx="0">
                      <a:srgbClr val="787070"/>
                    </a:lnRef>
                    <a:fillRef idx="1">
                      <a:schemeClr val="accent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sz="1600" dirty="0"/>
                    </a:p>
                  </p:txBody>
                </p:sp>
                <p:cxnSp>
                  <p:nvCxnSpPr>
                    <p:cNvPr id="51" name="Straight Arrow Connector 50"/>
                    <p:cNvCxnSpPr>
                      <a:stCxn id="39" idx="6"/>
                      <a:endCxn id="49" idx="2"/>
                    </p:cNvCxnSpPr>
                    <p:nvPr/>
                  </p:nvCxnSpPr>
                  <p:spPr>
                    <a:xfrm>
                      <a:off x="8159803" y="2130220"/>
                      <a:ext cx="1120372" cy="1222184"/>
                    </a:xfrm>
                    <a:prstGeom prst="straightConnector1">
                      <a:avLst/>
                    </a:prstGeom>
                    <a:ln w="28575" cap="sq">
                      <a:solidFill>
                        <a:srgbClr val="D71E28"/>
                      </a:solidFill>
                      <a:tailEnd type="triangle"/>
                    </a:ln>
                  </p:spPr>
                  <p:style>
                    <a:lnRef idx="1">
                      <a:srgbClr val="787070"/>
                    </a:lnRef>
                    <a:fillRef idx="0">
                      <a:schemeClr val="accent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</p:cxnSp>
                <p:cxnSp>
                  <p:nvCxnSpPr>
                    <p:cNvPr id="52" name="Straight Arrow Connector 51"/>
                    <p:cNvCxnSpPr>
                      <a:stCxn id="39" idx="6"/>
                      <a:endCxn id="48" idx="2"/>
                    </p:cNvCxnSpPr>
                    <p:nvPr/>
                  </p:nvCxnSpPr>
                  <p:spPr>
                    <a:xfrm flipV="1">
                      <a:off x="8159803" y="1852368"/>
                      <a:ext cx="1089086" cy="277852"/>
                    </a:xfrm>
                    <a:prstGeom prst="straightConnector1">
                      <a:avLst/>
                    </a:prstGeom>
                    <a:ln w="28575" cap="sq">
                      <a:solidFill>
                        <a:srgbClr val="D71E28"/>
                      </a:solidFill>
                      <a:tailEnd type="triangle"/>
                    </a:ln>
                  </p:spPr>
                  <p:style>
                    <a:lnRef idx="1">
                      <a:srgbClr val="787070"/>
                    </a:lnRef>
                    <a:fillRef idx="0">
                      <a:schemeClr val="accent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</p:cxnSp>
                <p:cxnSp>
                  <p:nvCxnSpPr>
                    <p:cNvPr id="53" name="Straight Arrow Connector 52"/>
                    <p:cNvCxnSpPr>
                      <a:stCxn id="38" idx="6"/>
                      <a:endCxn id="49" idx="2"/>
                    </p:cNvCxnSpPr>
                    <p:nvPr/>
                  </p:nvCxnSpPr>
                  <p:spPr>
                    <a:xfrm>
                      <a:off x="8159804" y="1448163"/>
                      <a:ext cx="1120371" cy="1904241"/>
                    </a:xfrm>
                    <a:prstGeom prst="straightConnector1">
                      <a:avLst/>
                    </a:prstGeom>
                    <a:ln w="28575" cap="sq">
                      <a:solidFill>
                        <a:srgbClr val="D71E28"/>
                      </a:solidFill>
                      <a:tailEnd type="triangle"/>
                    </a:ln>
                  </p:spPr>
                  <p:style>
                    <a:lnRef idx="1">
                      <a:srgbClr val="787070"/>
                    </a:lnRef>
                    <a:fillRef idx="0">
                      <a:schemeClr val="accent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</p:cxnSp>
                <p:cxnSp>
                  <p:nvCxnSpPr>
                    <p:cNvPr id="54" name="Straight Arrow Connector 53"/>
                    <p:cNvCxnSpPr>
                      <a:stCxn id="38" idx="6"/>
                      <a:endCxn id="48" idx="2"/>
                    </p:cNvCxnSpPr>
                    <p:nvPr/>
                  </p:nvCxnSpPr>
                  <p:spPr>
                    <a:xfrm>
                      <a:off x="8159804" y="1448163"/>
                      <a:ext cx="1089085" cy="404205"/>
                    </a:xfrm>
                    <a:prstGeom prst="straightConnector1">
                      <a:avLst/>
                    </a:prstGeom>
                    <a:ln w="28575" cap="sq">
                      <a:solidFill>
                        <a:srgbClr val="D71E28"/>
                      </a:solidFill>
                      <a:tailEnd type="triangle"/>
                    </a:ln>
                  </p:spPr>
                  <p:style>
                    <a:lnRef idx="1">
                      <a:srgbClr val="787070"/>
                    </a:lnRef>
                    <a:fillRef idx="0">
                      <a:schemeClr val="accent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</p:cxnSp>
                <p:cxnSp>
                  <p:nvCxnSpPr>
                    <p:cNvPr id="55" name="Straight Arrow Connector 54"/>
                    <p:cNvCxnSpPr>
                      <a:stCxn id="50" idx="6"/>
                      <a:endCxn id="12" idx="2"/>
                    </p:cNvCxnSpPr>
                    <p:nvPr/>
                  </p:nvCxnSpPr>
                  <p:spPr>
                    <a:xfrm>
                      <a:off x="9809605" y="1057897"/>
                      <a:ext cx="1089084" cy="0"/>
                    </a:xfrm>
                    <a:prstGeom prst="straightConnector1">
                      <a:avLst/>
                    </a:prstGeom>
                    <a:ln w="28575" cap="sq">
                      <a:solidFill>
                        <a:srgbClr val="D71E28"/>
                      </a:solidFill>
                      <a:tailEnd type="triangle"/>
                    </a:ln>
                  </p:spPr>
                  <p:style>
                    <a:lnRef idx="1">
                      <a:srgbClr val="787070"/>
                    </a:lnRef>
                    <a:fillRef idx="0">
                      <a:schemeClr val="accent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</p:cxnSp>
                <p:cxnSp>
                  <p:nvCxnSpPr>
                    <p:cNvPr id="56" name="Straight Arrow Connector 55"/>
                    <p:cNvCxnSpPr>
                      <a:stCxn id="48" idx="6"/>
                      <a:endCxn id="10" idx="2"/>
                    </p:cNvCxnSpPr>
                    <p:nvPr/>
                  </p:nvCxnSpPr>
                  <p:spPr>
                    <a:xfrm>
                      <a:off x="9809606" y="1852368"/>
                      <a:ext cx="1089084" cy="0"/>
                    </a:xfrm>
                    <a:prstGeom prst="straightConnector1">
                      <a:avLst/>
                    </a:prstGeom>
                    <a:ln w="28575" cap="sq">
                      <a:solidFill>
                        <a:srgbClr val="D71E28"/>
                      </a:solidFill>
                      <a:tailEnd type="triangle"/>
                    </a:ln>
                  </p:spPr>
                  <p:style>
                    <a:lnRef idx="1">
                      <a:srgbClr val="787070"/>
                    </a:lnRef>
                    <a:fillRef idx="0">
                      <a:schemeClr val="accent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</p:cxnSp>
                <p:cxnSp>
                  <p:nvCxnSpPr>
                    <p:cNvPr id="57" name="Straight Arrow Connector 56"/>
                    <p:cNvCxnSpPr>
                      <a:stCxn id="49" idx="6"/>
                      <a:endCxn id="11" idx="2"/>
                    </p:cNvCxnSpPr>
                    <p:nvPr/>
                  </p:nvCxnSpPr>
                  <p:spPr>
                    <a:xfrm>
                      <a:off x="9840892" y="3352404"/>
                      <a:ext cx="1089084" cy="0"/>
                    </a:xfrm>
                    <a:prstGeom prst="straightConnector1">
                      <a:avLst/>
                    </a:prstGeom>
                    <a:ln w="28575" cap="sq">
                      <a:solidFill>
                        <a:srgbClr val="D71E28"/>
                      </a:solidFill>
                      <a:tailEnd type="triangle"/>
                    </a:ln>
                  </p:spPr>
                  <p:style>
                    <a:lnRef idx="1">
                      <a:srgbClr val="787070"/>
                    </a:lnRef>
                    <a:fillRef idx="0">
                      <a:schemeClr val="accent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</p:cxnSp>
              </p:grp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7" name="Oval 36"/>
                      <p:cNvSpPr/>
                      <p:nvPr/>
                    </p:nvSpPr>
                    <p:spPr>
                      <a:xfrm>
                        <a:off x="6307004" y="5061251"/>
                        <a:ext cx="560717" cy="534838"/>
                      </a:xfrm>
                      <a:prstGeom prst="ellipse">
                        <a:avLst/>
                      </a:prstGeom>
                      <a:ln>
                        <a:noFill/>
                      </a:ln>
                    </p:spPr>
                    <p:style>
                      <a:lnRef idx="0">
                        <a:srgbClr val="787070"/>
                      </a:lnRef>
                      <a:fillRef idx="1">
                        <a:schemeClr val="accent1"/>
                      </a:fillRef>
                      <a:effectRef idx="0">
                        <a:schemeClr val="dk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>
                          <a:lnSpc>
                            <a:spcPct val="100000"/>
                          </a:lnSpc>
                        </a:pPr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1600" dirty="0"/>
                      </a:p>
                    </p:txBody>
                  </p:sp>
                </mc:Choice>
                <mc:Fallback xmlns="">
                  <p:sp>
                    <p:nvSpPr>
                      <p:cNvPr id="37" name="Oval 36"/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6307004" y="5061251"/>
                        <a:ext cx="560717" cy="534838"/>
                      </a:xfrm>
                      <a:prstGeom prst="ellipse">
                        <a:avLst/>
                      </a:prstGeom>
                      <a:blipFill>
                        <a:blip r:embed="rId5"/>
                        <a:stretch>
                          <a:fillRect/>
                        </a:stretch>
                      </a:blipFill>
                      <a:ln>
                        <a:noFill/>
                      </a:ln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30" name="Straight Arrow Connector 29"/>
                <p:cNvCxnSpPr>
                  <a:stCxn id="37" idx="6"/>
                  <a:endCxn id="50" idx="2"/>
                </p:cNvCxnSpPr>
                <p:nvPr/>
              </p:nvCxnSpPr>
              <p:spPr>
                <a:xfrm flipV="1">
                  <a:off x="6867721" y="3569001"/>
                  <a:ext cx="1089709" cy="1759669"/>
                </a:xfrm>
                <a:prstGeom prst="straightConnector1">
                  <a:avLst/>
                </a:prstGeom>
                <a:ln w="28575" cap="sq">
                  <a:solidFill>
                    <a:srgbClr val="D71E28"/>
                  </a:solidFill>
                  <a:tailEnd type="triangle"/>
                </a:ln>
              </p:spPr>
              <p:style>
                <a:lnRef idx="1">
                  <a:srgbClr val="787070"/>
                </a:lnRef>
                <a:fillRef idx="0">
                  <a:schemeClr val="accent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</p:cxnSp>
            <p:cxnSp>
              <p:nvCxnSpPr>
                <p:cNvPr id="31" name="Straight Arrow Connector 30"/>
                <p:cNvCxnSpPr>
                  <a:stCxn id="37" idx="6"/>
                  <a:endCxn id="48" idx="2"/>
                </p:cNvCxnSpPr>
                <p:nvPr/>
              </p:nvCxnSpPr>
              <p:spPr>
                <a:xfrm flipV="1">
                  <a:off x="6867721" y="4363472"/>
                  <a:ext cx="1089710" cy="965198"/>
                </a:xfrm>
                <a:prstGeom prst="straightConnector1">
                  <a:avLst/>
                </a:prstGeom>
                <a:ln w="28575" cap="sq">
                  <a:solidFill>
                    <a:srgbClr val="D71E28"/>
                  </a:solidFill>
                  <a:tailEnd type="triangle"/>
                </a:ln>
              </p:spPr>
              <p:style>
                <a:lnRef idx="1">
                  <a:srgbClr val="787070"/>
                </a:lnRef>
                <a:fillRef idx="0">
                  <a:schemeClr val="accent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</p:cxnSp>
            <p:cxnSp>
              <p:nvCxnSpPr>
                <p:cNvPr id="32" name="Straight Arrow Connector 31"/>
                <p:cNvCxnSpPr>
                  <a:stCxn id="37" idx="6"/>
                  <a:endCxn id="40" idx="2"/>
                </p:cNvCxnSpPr>
                <p:nvPr/>
              </p:nvCxnSpPr>
              <p:spPr>
                <a:xfrm flipV="1">
                  <a:off x="6867721" y="5063784"/>
                  <a:ext cx="1090957" cy="264886"/>
                </a:xfrm>
                <a:prstGeom prst="straightConnector1">
                  <a:avLst/>
                </a:prstGeom>
                <a:ln w="28575" cap="sq">
                  <a:solidFill>
                    <a:srgbClr val="D71E28"/>
                  </a:solidFill>
                  <a:tailEnd type="triangle"/>
                </a:ln>
              </p:spPr>
              <p:style>
                <a:lnRef idx="1">
                  <a:srgbClr val="787070"/>
                </a:lnRef>
                <a:fillRef idx="0">
                  <a:schemeClr val="accent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</p:cxnSp>
            <p:cxnSp>
              <p:nvCxnSpPr>
                <p:cNvPr id="33" name="Straight Arrow Connector 32"/>
                <p:cNvCxnSpPr>
                  <a:stCxn id="37" idx="6"/>
                  <a:endCxn id="49" idx="2"/>
                </p:cNvCxnSpPr>
                <p:nvPr/>
              </p:nvCxnSpPr>
              <p:spPr>
                <a:xfrm>
                  <a:off x="6867721" y="5328670"/>
                  <a:ext cx="1120996" cy="534838"/>
                </a:xfrm>
                <a:prstGeom prst="straightConnector1">
                  <a:avLst/>
                </a:prstGeom>
                <a:ln w="28575" cap="sq">
                  <a:solidFill>
                    <a:srgbClr val="D71E28"/>
                  </a:solidFill>
                  <a:tailEnd type="triangle"/>
                </a:ln>
              </p:spPr>
              <p:style>
                <a:lnRef idx="1">
                  <a:srgbClr val="787070"/>
                </a:lnRef>
                <a:fillRef idx="0">
                  <a:schemeClr val="accent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</p:cxnSp>
            <p:cxnSp>
              <p:nvCxnSpPr>
                <p:cNvPr id="34" name="Straight Arrow Connector 33"/>
                <p:cNvCxnSpPr>
                  <a:stCxn id="39" idx="6"/>
                  <a:endCxn id="50" idx="2"/>
                </p:cNvCxnSpPr>
                <p:nvPr/>
              </p:nvCxnSpPr>
              <p:spPr>
                <a:xfrm flipV="1">
                  <a:off x="6868345" y="3569001"/>
                  <a:ext cx="1089085" cy="1072323"/>
                </a:xfrm>
                <a:prstGeom prst="straightConnector1">
                  <a:avLst/>
                </a:prstGeom>
                <a:ln w="28575" cap="sq">
                  <a:solidFill>
                    <a:srgbClr val="D71E28"/>
                  </a:solidFill>
                  <a:tailEnd type="triangle"/>
                </a:ln>
              </p:spPr>
              <p:style>
                <a:lnRef idx="1">
                  <a:srgbClr val="787070"/>
                </a:lnRef>
                <a:fillRef idx="0">
                  <a:schemeClr val="accent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</p:cxnSp>
            <p:cxnSp>
              <p:nvCxnSpPr>
                <p:cNvPr id="35" name="Straight Arrow Connector 34"/>
                <p:cNvCxnSpPr>
                  <a:stCxn id="38" idx="6"/>
                  <a:endCxn id="50" idx="2"/>
                </p:cNvCxnSpPr>
                <p:nvPr/>
              </p:nvCxnSpPr>
              <p:spPr>
                <a:xfrm flipV="1">
                  <a:off x="6868346" y="3569001"/>
                  <a:ext cx="1089084" cy="390266"/>
                </a:xfrm>
                <a:prstGeom prst="straightConnector1">
                  <a:avLst/>
                </a:prstGeom>
                <a:ln w="28575" cap="sq">
                  <a:solidFill>
                    <a:srgbClr val="D71E28"/>
                  </a:solidFill>
                  <a:tailEnd type="triangle"/>
                </a:ln>
              </p:spPr>
              <p:style>
                <a:lnRef idx="1">
                  <a:srgbClr val="787070"/>
                </a:lnRef>
                <a:fillRef idx="0">
                  <a:schemeClr val="accent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</p:cxnSp>
          </p:grpSp>
          <p:sp>
            <p:nvSpPr>
              <p:cNvPr id="9" name="Oval 8"/>
              <p:cNvSpPr/>
              <p:nvPr/>
            </p:nvSpPr>
            <p:spPr>
              <a:xfrm>
                <a:off x="5921696" y="4567765"/>
                <a:ext cx="560717" cy="534838"/>
              </a:xfrm>
              <a:prstGeom prst="ellipse">
                <a:avLst/>
              </a:prstGeom>
              <a:solidFill>
                <a:srgbClr val="FF755E"/>
              </a:solidFill>
              <a:ln>
                <a:noFill/>
              </a:ln>
            </p:spPr>
            <p:style>
              <a:lnRef idx="0">
                <a:srgbClr val="787070"/>
              </a:lnRef>
              <a:fillRef idx="1">
                <a:schemeClr val="accent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00000"/>
                  </a:lnSpc>
                </a:pPr>
                <a:endParaRPr lang="en-US" sz="1600" dirty="0"/>
              </a:p>
            </p:txBody>
          </p:sp>
          <p:sp>
            <p:nvSpPr>
              <p:cNvPr id="10" name="Oval 9"/>
              <p:cNvSpPr/>
              <p:nvPr/>
            </p:nvSpPr>
            <p:spPr>
              <a:xfrm>
                <a:off x="5920449" y="3867453"/>
                <a:ext cx="560717" cy="534838"/>
              </a:xfrm>
              <a:prstGeom prst="ellipse">
                <a:avLst/>
              </a:prstGeom>
              <a:solidFill>
                <a:srgbClr val="FF755E"/>
              </a:solidFill>
              <a:ln>
                <a:noFill/>
              </a:ln>
            </p:spPr>
            <p:style>
              <a:lnRef idx="0">
                <a:srgbClr val="787070"/>
              </a:lnRef>
              <a:fillRef idx="1">
                <a:schemeClr val="accent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00000"/>
                  </a:lnSpc>
                </a:pPr>
                <a:endParaRPr lang="en-US" sz="1600" dirty="0"/>
              </a:p>
            </p:txBody>
          </p:sp>
          <p:sp>
            <p:nvSpPr>
              <p:cNvPr id="11" name="Oval 10"/>
              <p:cNvSpPr/>
              <p:nvPr/>
            </p:nvSpPr>
            <p:spPr>
              <a:xfrm>
                <a:off x="5951735" y="5367489"/>
                <a:ext cx="560717" cy="534838"/>
              </a:xfrm>
              <a:prstGeom prst="ellipse">
                <a:avLst/>
              </a:prstGeom>
              <a:solidFill>
                <a:srgbClr val="FF755E"/>
              </a:solidFill>
              <a:ln>
                <a:noFill/>
              </a:ln>
            </p:spPr>
            <p:style>
              <a:lnRef idx="0">
                <a:srgbClr val="787070"/>
              </a:lnRef>
              <a:fillRef idx="1">
                <a:schemeClr val="accent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00000"/>
                  </a:lnSpc>
                </a:pPr>
                <a:endParaRPr lang="en-US" sz="1600" dirty="0"/>
              </a:p>
            </p:txBody>
          </p:sp>
          <p:sp>
            <p:nvSpPr>
              <p:cNvPr id="12" name="Oval 11"/>
              <p:cNvSpPr/>
              <p:nvPr/>
            </p:nvSpPr>
            <p:spPr>
              <a:xfrm>
                <a:off x="5920448" y="3072982"/>
                <a:ext cx="560717" cy="534838"/>
              </a:xfrm>
              <a:prstGeom prst="ellipse">
                <a:avLst/>
              </a:prstGeom>
              <a:solidFill>
                <a:srgbClr val="FF755E"/>
              </a:solidFill>
              <a:ln>
                <a:noFill/>
              </a:ln>
            </p:spPr>
            <p:style>
              <a:lnRef idx="0">
                <a:srgbClr val="787070"/>
              </a:lnRef>
              <a:fillRef idx="1">
                <a:schemeClr val="accent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00000"/>
                  </a:lnSpc>
                </a:pPr>
                <a:endParaRPr lang="en-US" sz="1600" dirty="0"/>
              </a:p>
            </p:txBody>
          </p:sp>
          <p:cxnSp>
            <p:nvCxnSpPr>
              <p:cNvPr id="13" name="Straight Arrow Connector 12"/>
              <p:cNvCxnSpPr>
                <a:stCxn id="50" idx="6"/>
                <a:endCxn id="10" idx="2"/>
              </p:cNvCxnSpPr>
              <p:nvPr/>
            </p:nvCxnSpPr>
            <p:spPr>
              <a:xfrm>
                <a:off x="4831364" y="3340401"/>
                <a:ext cx="1089085" cy="794471"/>
              </a:xfrm>
              <a:prstGeom prst="straightConnector1">
                <a:avLst/>
              </a:prstGeom>
              <a:ln w="28575" cap="sq">
                <a:solidFill>
                  <a:srgbClr val="D71E28"/>
                </a:solidFill>
                <a:tailEnd type="triangle"/>
              </a:ln>
            </p:spPr>
            <p:style>
              <a:lnRef idx="1">
                <a:srgbClr val="787070"/>
              </a:lnRef>
              <a:fillRef idx="0">
                <a:schemeClr val="accent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14" name="Straight Arrow Connector 13"/>
              <p:cNvCxnSpPr>
                <a:stCxn id="50" idx="6"/>
                <a:endCxn id="9" idx="2"/>
              </p:cNvCxnSpPr>
              <p:nvPr/>
            </p:nvCxnSpPr>
            <p:spPr>
              <a:xfrm>
                <a:off x="4831364" y="3340401"/>
                <a:ext cx="1090332" cy="1494783"/>
              </a:xfrm>
              <a:prstGeom prst="straightConnector1">
                <a:avLst/>
              </a:prstGeom>
              <a:ln w="28575" cap="sq">
                <a:solidFill>
                  <a:srgbClr val="D71E28"/>
                </a:solidFill>
                <a:tailEnd type="triangle"/>
              </a:ln>
            </p:spPr>
            <p:style>
              <a:lnRef idx="1">
                <a:srgbClr val="787070"/>
              </a:lnRef>
              <a:fillRef idx="0">
                <a:schemeClr val="accent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15" name="Straight Arrow Connector 14"/>
              <p:cNvCxnSpPr>
                <a:stCxn id="50" idx="6"/>
                <a:endCxn id="11" idx="2"/>
              </p:cNvCxnSpPr>
              <p:nvPr/>
            </p:nvCxnSpPr>
            <p:spPr>
              <a:xfrm>
                <a:off x="4831364" y="3340401"/>
                <a:ext cx="1120371" cy="2294507"/>
              </a:xfrm>
              <a:prstGeom prst="straightConnector1">
                <a:avLst/>
              </a:prstGeom>
              <a:ln w="28575" cap="sq">
                <a:solidFill>
                  <a:srgbClr val="D71E28"/>
                </a:solidFill>
                <a:tailEnd type="triangle"/>
              </a:ln>
            </p:spPr>
            <p:style>
              <a:lnRef idx="1">
                <a:srgbClr val="787070"/>
              </a:lnRef>
              <a:fillRef idx="0">
                <a:schemeClr val="accent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16" name="Straight Arrow Connector 15"/>
              <p:cNvCxnSpPr>
                <a:stCxn id="48" idx="6"/>
                <a:endCxn id="12" idx="2"/>
              </p:cNvCxnSpPr>
              <p:nvPr/>
            </p:nvCxnSpPr>
            <p:spPr>
              <a:xfrm flipV="1">
                <a:off x="4831365" y="3340401"/>
                <a:ext cx="1089083" cy="794471"/>
              </a:xfrm>
              <a:prstGeom prst="straightConnector1">
                <a:avLst/>
              </a:prstGeom>
              <a:ln w="28575" cap="sq">
                <a:solidFill>
                  <a:srgbClr val="D71E28"/>
                </a:solidFill>
                <a:tailEnd type="triangle"/>
              </a:ln>
            </p:spPr>
            <p:style>
              <a:lnRef idx="1">
                <a:srgbClr val="787070"/>
              </a:lnRef>
              <a:fillRef idx="0">
                <a:schemeClr val="accent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17" name="Straight Arrow Connector 16"/>
              <p:cNvCxnSpPr>
                <a:stCxn id="40" idx="6"/>
                <a:endCxn id="10" idx="2"/>
              </p:cNvCxnSpPr>
              <p:nvPr/>
            </p:nvCxnSpPr>
            <p:spPr>
              <a:xfrm flipV="1">
                <a:off x="4832612" y="4134872"/>
                <a:ext cx="1087837" cy="700312"/>
              </a:xfrm>
              <a:prstGeom prst="straightConnector1">
                <a:avLst/>
              </a:prstGeom>
              <a:ln w="28575" cap="sq">
                <a:solidFill>
                  <a:srgbClr val="D71E28"/>
                </a:solidFill>
                <a:tailEnd type="triangle"/>
              </a:ln>
            </p:spPr>
            <p:style>
              <a:lnRef idx="1">
                <a:srgbClr val="787070"/>
              </a:lnRef>
              <a:fillRef idx="0">
                <a:schemeClr val="accent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18" name="Straight Arrow Connector 17"/>
              <p:cNvCxnSpPr>
                <a:stCxn id="48" idx="6"/>
                <a:endCxn id="9" idx="2"/>
              </p:cNvCxnSpPr>
              <p:nvPr/>
            </p:nvCxnSpPr>
            <p:spPr>
              <a:xfrm>
                <a:off x="4831365" y="4134872"/>
                <a:ext cx="1090331" cy="700312"/>
              </a:xfrm>
              <a:prstGeom prst="straightConnector1">
                <a:avLst/>
              </a:prstGeom>
              <a:ln w="28575" cap="sq">
                <a:solidFill>
                  <a:srgbClr val="D71E28"/>
                </a:solidFill>
                <a:tailEnd type="triangle"/>
              </a:ln>
            </p:spPr>
            <p:style>
              <a:lnRef idx="1">
                <a:srgbClr val="787070"/>
              </a:lnRef>
              <a:fillRef idx="0">
                <a:schemeClr val="accent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19" name="Straight Arrow Connector 18"/>
              <p:cNvCxnSpPr>
                <a:stCxn id="48" idx="6"/>
                <a:endCxn id="11" idx="2"/>
              </p:cNvCxnSpPr>
              <p:nvPr/>
            </p:nvCxnSpPr>
            <p:spPr>
              <a:xfrm>
                <a:off x="4831365" y="4134872"/>
                <a:ext cx="1120370" cy="1500036"/>
              </a:xfrm>
              <a:prstGeom prst="straightConnector1">
                <a:avLst/>
              </a:prstGeom>
              <a:ln w="28575" cap="sq">
                <a:solidFill>
                  <a:srgbClr val="D71E28"/>
                </a:solidFill>
                <a:tailEnd type="triangle"/>
              </a:ln>
            </p:spPr>
            <p:style>
              <a:lnRef idx="1">
                <a:srgbClr val="787070"/>
              </a:lnRef>
              <a:fillRef idx="0">
                <a:schemeClr val="accent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20" name="Straight Arrow Connector 19"/>
              <p:cNvCxnSpPr>
                <a:stCxn id="40" idx="6"/>
                <a:endCxn id="11" idx="2"/>
              </p:cNvCxnSpPr>
              <p:nvPr/>
            </p:nvCxnSpPr>
            <p:spPr>
              <a:xfrm>
                <a:off x="4832612" y="4835184"/>
                <a:ext cx="1119123" cy="799724"/>
              </a:xfrm>
              <a:prstGeom prst="straightConnector1">
                <a:avLst/>
              </a:prstGeom>
              <a:ln w="28575" cap="sq">
                <a:solidFill>
                  <a:srgbClr val="D71E28"/>
                </a:solidFill>
                <a:tailEnd type="triangle"/>
              </a:ln>
            </p:spPr>
            <p:style>
              <a:lnRef idx="1">
                <a:srgbClr val="787070"/>
              </a:lnRef>
              <a:fillRef idx="0">
                <a:schemeClr val="accent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21" name="Straight Arrow Connector 20"/>
              <p:cNvCxnSpPr>
                <a:stCxn id="40" idx="6"/>
                <a:endCxn id="12" idx="2"/>
              </p:cNvCxnSpPr>
              <p:nvPr/>
            </p:nvCxnSpPr>
            <p:spPr>
              <a:xfrm flipV="1">
                <a:off x="4832612" y="3340401"/>
                <a:ext cx="1087836" cy="1494783"/>
              </a:xfrm>
              <a:prstGeom prst="straightConnector1">
                <a:avLst/>
              </a:prstGeom>
              <a:ln w="28575" cap="sq">
                <a:solidFill>
                  <a:srgbClr val="D71E28"/>
                </a:solidFill>
                <a:tailEnd type="triangle"/>
              </a:ln>
            </p:spPr>
            <p:style>
              <a:lnRef idx="1">
                <a:srgbClr val="787070"/>
              </a:lnRef>
              <a:fillRef idx="0">
                <a:schemeClr val="accent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22" name="Straight Arrow Connector 21"/>
              <p:cNvCxnSpPr>
                <a:stCxn id="49" idx="6"/>
                <a:endCxn id="12" idx="2"/>
              </p:cNvCxnSpPr>
              <p:nvPr/>
            </p:nvCxnSpPr>
            <p:spPr>
              <a:xfrm flipV="1">
                <a:off x="4862651" y="3340401"/>
                <a:ext cx="1057797" cy="2294507"/>
              </a:xfrm>
              <a:prstGeom prst="straightConnector1">
                <a:avLst/>
              </a:prstGeom>
              <a:ln w="28575" cap="sq">
                <a:solidFill>
                  <a:srgbClr val="D71E28"/>
                </a:solidFill>
                <a:tailEnd type="triangle"/>
              </a:ln>
            </p:spPr>
            <p:style>
              <a:lnRef idx="1">
                <a:srgbClr val="787070"/>
              </a:lnRef>
              <a:fillRef idx="0">
                <a:schemeClr val="accent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23" name="Straight Arrow Connector 22"/>
              <p:cNvCxnSpPr>
                <a:stCxn id="49" idx="6"/>
                <a:endCxn id="10" idx="2"/>
              </p:cNvCxnSpPr>
              <p:nvPr/>
            </p:nvCxnSpPr>
            <p:spPr>
              <a:xfrm flipV="1">
                <a:off x="4862651" y="4134872"/>
                <a:ext cx="1057798" cy="1500036"/>
              </a:xfrm>
              <a:prstGeom prst="straightConnector1">
                <a:avLst/>
              </a:prstGeom>
              <a:ln w="28575" cap="sq">
                <a:solidFill>
                  <a:srgbClr val="D71E28"/>
                </a:solidFill>
                <a:tailEnd type="triangle"/>
              </a:ln>
            </p:spPr>
            <p:style>
              <a:lnRef idx="1">
                <a:srgbClr val="787070"/>
              </a:lnRef>
              <a:fillRef idx="0">
                <a:schemeClr val="accent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24" name="Straight Arrow Connector 23"/>
              <p:cNvCxnSpPr>
                <a:stCxn id="49" idx="6"/>
                <a:endCxn id="9" idx="2"/>
              </p:cNvCxnSpPr>
              <p:nvPr/>
            </p:nvCxnSpPr>
            <p:spPr>
              <a:xfrm flipV="1">
                <a:off x="4862651" y="4835184"/>
                <a:ext cx="1059045" cy="799724"/>
              </a:xfrm>
              <a:prstGeom prst="straightConnector1">
                <a:avLst/>
              </a:prstGeom>
              <a:ln w="28575" cap="sq">
                <a:solidFill>
                  <a:srgbClr val="D71E28"/>
                </a:solidFill>
                <a:tailEnd type="triangle"/>
              </a:ln>
            </p:spPr>
            <p:style>
              <a:lnRef idx="1">
                <a:srgbClr val="787070"/>
              </a:lnRef>
              <a:fillRef idx="0">
                <a:schemeClr val="accent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25" name="Straight Arrow Connector 24"/>
              <p:cNvCxnSpPr>
                <a:stCxn id="12" idx="6"/>
                <a:endCxn id="45" idx="2"/>
              </p:cNvCxnSpPr>
              <p:nvPr/>
            </p:nvCxnSpPr>
            <p:spPr>
              <a:xfrm>
                <a:off x="6481165" y="3340401"/>
                <a:ext cx="1062822" cy="1082633"/>
              </a:xfrm>
              <a:prstGeom prst="straightConnector1">
                <a:avLst/>
              </a:prstGeom>
              <a:ln w="28575" cap="sq">
                <a:solidFill>
                  <a:srgbClr val="D71E28"/>
                </a:solidFill>
                <a:tailEnd type="triangle"/>
              </a:ln>
            </p:spPr>
            <p:style>
              <a:lnRef idx="1">
                <a:srgbClr val="787070"/>
              </a:lnRef>
              <a:fillRef idx="0">
                <a:schemeClr val="accent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26" name="Straight Arrow Connector 25"/>
              <p:cNvCxnSpPr>
                <a:stCxn id="10" idx="6"/>
                <a:endCxn id="45" idx="2"/>
              </p:cNvCxnSpPr>
              <p:nvPr/>
            </p:nvCxnSpPr>
            <p:spPr>
              <a:xfrm>
                <a:off x="6481166" y="4134872"/>
                <a:ext cx="1062821" cy="288162"/>
              </a:xfrm>
              <a:prstGeom prst="straightConnector1">
                <a:avLst/>
              </a:prstGeom>
              <a:ln w="28575" cap="sq">
                <a:solidFill>
                  <a:srgbClr val="D71E28"/>
                </a:solidFill>
                <a:tailEnd type="triangle"/>
              </a:ln>
            </p:spPr>
            <p:style>
              <a:lnRef idx="1">
                <a:srgbClr val="787070"/>
              </a:lnRef>
              <a:fillRef idx="0">
                <a:schemeClr val="accent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27" name="Straight Arrow Connector 26"/>
              <p:cNvCxnSpPr>
                <a:stCxn id="9" idx="6"/>
                <a:endCxn id="45" idx="2"/>
              </p:cNvCxnSpPr>
              <p:nvPr/>
            </p:nvCxnSpPr>
            <p:spPr>
              <a:xfrm flipV="1">
                <a:off x="6482413" y="4423034"/>
                <a:ext cx="1061574" cy="412150"/>
              </a:xfrm>
              <a:prstGeom prst="straightConnector1">
                <a:avLst/>
              </a:prstGeom>
              <a:ln w="28575" cap="sq">
                <a:solidFill>
                  <a:srgbClr val="D71E28"/>
                </a:solidFill>
                <a:tailEnd type="triangle"/>
              </a:ln>
            </p:spPr>
            <p:style>
              <a:lnRef idx="1">
                <a:srgbClr val="787070"/>
              </a:lnRef>
              <a:fillRef idx="0">
                <a:schemeClr val="accent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28" name="Straight Arrow Connector 27"/>
              <p:cNvCxnSpPr>
                <a:stCxn id="11" idx="6"/>
                <a:endCxn id="45" idx="2"/>
              </p:cNvCxnSpPr>
              <p:nvPr/>
            </p:nvCxnSpPr>
            <p:spPr>
              <a:xfrm flipV="1">
                <a:off x="6512452" y="4423034"/>
                <a:ext cx="1031535" cy="1211875"/>
              </a:xfrm>
              <a:prstGeom prst="straightConnector1">
                <a:avLst/>
              </a:prstGeom>
              <a:ln w="28575" cap="sq">
                <a:solidFill>
                  <a:srgbClr val="D71E28"/>
                </a:solidFill>
                <a:tailEnd type="triangle"/>
              </a:ln>
            </p:spPr>
            <p:style>
              <a:lnRef idx="1">
                <a:srgbClr val="787070"/>
              </a:lnRef>
              <a:fillRef idx="0">
                <a:schemeClr val="accent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</p:grpSp>
        <p:sp>
          <p:nvSpPr>
            <p:cNvPr id="7" name="TextBox 6"/>
            <p:cNvSpPr txBox="1"/>
            <p:nvPr/>
          </p:nvSpPr>
          <p:spPr>
            <a:xfrm>
              <a:off x="5853232" y="6010944"/>
              <a:ext cx="1831375" cy="3538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1200"/>
                </a:spcBef>
                <a:buSzPct val="100000"/>
              </a:pPr>
              <a:r>
                <a:rPr lang="en-US" sz="1600" dirty="0"/>
                <a:t>Hidden layer 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26808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TF/Keras Model Fitting Procedure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35476157"/>
              </p:ext>
            </p:extLst>
          </p:nvPr>
        </p:nvGraphicFramePr>
        <p:xfrm>
          <a:off x="487363" y="982494"/>
          <a:ext cx="11215687" cy="54183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092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the TF/Keras Dense Layer Options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lnSpc>
                <a:spcPct val="135714"/>
              </a:lnSpc>
              <a:spcBef>
                <a:spcPts val="0"/>
              </a:spcBef>
              <a:buNone/>
            </a:pPr>
            <a:r>
              <a:rPr lang="en-US" dirty="0">
                <a:solidFill>
                  <a:srgbClr val="008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## Start with an empty model</a:t>
            </a:r>
            <a:endParaRPr lang="en-US" dirty="0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>
              <a:lnSpc>
                <a:spcPct val="135714"/>
              </a:lnSpc>
              <a:spcBef>
                <a:spcPts val="0"/>
              </a:spcBef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model = Sequential()</a:t>
            </a:r>
          </a:p>
          <a:p>
            <a:pPr marL="0" lvl="0" indent="0">
              <a:lnSpc>
                <a:spcPct val="135714"/>
              </a:lnSpc>
              <a:spcBef>
                <a:spcPts val="0"/>
              </a:spcBef>
              <a:buNone/>
            </a:pPr>
            <a:endParaRPr lang="en-US" dirty="0">
              <a:solidFill>
                <a:srgbClr val="008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>
              <a:lnSpc>
                <a:spcPct val="135714"/>
              </a:lnSpc>
              <a:spcBef>
                <a:spcPts val="0"/>
              </a:spcBef>
              <a:buNone/>
            </a:pPr>
            <a:r>
              <a:rPr lang="en-US" dirty="0">
                <a:solidFill>
                  <a:srgbClr val="008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## Add a hidden layer</a:t>
            </a:r>
          </a:p>
          <a:p>
            <a:pPr marL="0" lvl="0" indent="0">
              <a:lnSpc>
                <a:spcPct val="135714"/>
              </a:lnSpc>
              <a:spcBef>
                <a:spcPts val="0"/>
              </a:spcBef>
              <a:buNone/>
            </a:pPr>
            <a:r>
              <a:rPr lang="en-US" dirty="0" err="1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model.add</a:t>
            </a:r>
            <a:r>
              <a:rPr lang="en-US" dirty="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(Dense(</a:t>
            </a:r>
            <a:r>
              <a:rPr lang="en-US" dirty="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30</a:t>
            </a:r>
            <a:r>
              <a:rPr lang="en-US" dirty="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dirty="0" err="1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input_dim</a:t>
            </a:r>
            <a:r>
              <a:rPr lang="en-US" dirty="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=10 , activation=</a:t>
            </a:r>
            <a:r>
              <a:rPr lang="en-US" dirty="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US" dirty="0" err="1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tanh</a:t>
            </a:r>
            <a:r>
              <a:rPr lang="en-US" dirty="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US" dirty="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))</a:t>
            </a:r>
          </a:p>
          <a:p>
            <a:pPr marL="0" lvl="0" indent="0">
              <a:lnSpc>
                <a:spcPct val="135714"/>
              </a:lnSpc>
              <a:spcBef>
                <a:spcPts val="0"/>
              </a:spcBef>
              <a:buNone/>
            </a:pPr>
            <a:r>
              <a:rPr lang="en-US" dirty="0" err="1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model.add</a:t>
            </a:r>
            <a:r>
              <a:rPr lang="en-US" dirty="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(Dense(</a:t>
            </a:r>
            <a:r>
              <a:rPr lang="en-US" dirty="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20</a:t>
            </a:r>
            <a:r>
              <a:rPr lang="en-US" dirty="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 activation=</a:t>
            </a:r>
            <a:r>
              <a:rPr lang="en-US" dirty="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US" dirty="0" err="1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tanh</a:t>
            </a:r>
            <a:r>
              <a:rPr lang="en-US" dirty="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US" dirty="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))</a:t>
            </a:r>
          </a:p>
          <a:p>
            <a:pPr marL="0" lvl="0" indent="0">
              <a:lnSpc>
                <a:spcPct val="135714"/>
              </a:lnSpc>
              <a:spcBef>
                <a:spcPts val="0"/>
              </a:spcBef>
              <a:buNone/>
            </a:pPr>
            <a:endParaRPr lang="en-US" dirty="0">
              <a:solidFill>
                <a:srgbClr val="008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>
              <a:lnSpc>
                <a:spcPct val="135714"/>
              </a:lnSpc>
              <a:spcBef>
                <a:spcPts val="0"/>
              </a:spcBef>
              <a:buNone/>
            </a:pPr>
            <a:r>
              <a:rPr lang="en-US" dirty="0">
                <a:solidFill>
                  <a:srgbClr val="008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## Add a hidden layer-- specify the dimension</a:t>
            </a:r>
            <a:endParaRPr lang="en-US" dirty="0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>
              <a:lnSpc>
                <a:spcPct val="135714"/>
              </a:lnSpc>
              <a:spcBef>
                <a:spcPts val="0"/>
              </a:spcBef>
              <a:buNone/>
            </a:pPr>
            <a:r>
              <a:rPr lang="en-US" dirty="0" err="1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model.add</a:t>
            </a:r>
            <a:r>
              <a:rPr lang="en-US" dirty="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(Dense(</a:t>
            </a:r>
            <a:r>
              <a:rPr lang="en-US" dirty="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-US" dirty="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 activation=</a:t>
            </a:r>
            <a:r>
              <a:rPr lang="en-US" dirty="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'sigmoid'</a:t>
            </a:r>
            <a:r>
              <a:rPr lang="en-US" dirty="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45</a:t>
            </a:fld>
            <a:endParaRPr lang="en-US"/>
          </a:p>
        </p:txBody>
      </p:sp>
      <p:sp>
        <p:nvSpPr>
          <p:cNvPr id="5" name="Google Shape;421;g80458d2d92_3_28"/>
          <p:cNvSpPr txBox="1"/>
          <p:nvPr/>
        </p:nvSpPr>
        <p:spPr>
          <a:xfrm>
            <a:off x="8150827" y="1792088"/>
            <a:ext cx="3652381" cy="1210350"/>
          </a:xfrm>
          <a:prstGeom prst="rect">
            <a:avLst/>
          </a:prstGeom>
          <a:noFill/>
          <a:ln w="28575" cap="flat" cmpd="sng">
            <a:solidFill>
              <a:srgbClr val="D71E2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first layer needs to specify the </a:t>
            </a:r>
            <a:r>
              <a:rPr lang="en-US" b="1" dirty="0"/>
              <a:t>number of predictors</a:t>
            </a:r>
            <a:r>
              <a:rPr lang="en-US" dirty="0"/>
              <a:t>.  Elsewhere, TF/Keras will figure this out for you!</a:t>
            </a:r>
            <a:endParaRPr dirty="0"/>
          </a:p>
        </p:txBody>
      </p:sp>
      <p:sp>
        <p:nvSpPr>
          <p:cNvPr id="6" name="Google Shape;422;g80458d2d92_3_28"/>
          <p:cNvSpPr txBox="1"/>
          <p:nvPr/>
        </p:nvSpPr>
        <p:spPr>
          <a:xfrm>
            <a:off x="7754427" y="3913730"/>
            <a:ext cx="4048781" cy="1446209"/>
          </a:xfrm>
          <a:prstGeom prst="rect">
            <a:avLst/>
          </a:prstGeom>
          <a:noFill/>
          <a:ln w="28575" cap="flat" cmpd="sng">
            <a:solidFill>
              <a:srgbClr val="D71E2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Specify the </a:t>
            </a:r>
            <a:r>
              <a:rPr lang="en-US" b="1" dirty="0"/>
              <a:t>activation function </a:t>
            </a:r>
            <a:r>
              <a:rPr lang="en-US" dirty="0"/>
              <a:t>for the neurons on that layer.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Options: ‘sigmoid,’ ‘</a:t>
            </a:r>
            <a:r>
              <a:rPr lang="en-US" dirty="0" err="1"/>
              <a:t>tanh</a:t>
            </a:r>
            <a:r>
              <a:rPr lang="en-US" dirty="0"/>
              <a:t>,’ ‘linear,’ ‘relu,’ etc.</a:t>
            </a:r>
            <a:endParaRPr dirty="0"/>
          </a:p>
        </p:txBody>
      </p:sp>
      <p:sp>
        <p:nvSpPr>
          <p:cNvPr id="7" name="Google Shape;423;g80458d2d92_3_28"/>
          <p:cNvSpPr txBox="1"/>
          <p:nvPr/>
        </p:nvSpPr>
        <p:spPr>
          <a:xfrm>
            <a:off x="6792382" y="594580"/>
            <a:ext cx="3450843" cy="789171"/>
          </a:xfrm>
          <a:prstGeom prst="rect">
            <a:avLst/>
          </a:prstGeom>
          <a:noFill/>
          <a:ln w="28575" cap="flat" cmpd="sng">
            <a:solidFill>
              <a:srgbClr val="D71E2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This is the number of </a:t>
            </a:r>
            <a:r>
              <a:rPr lang="en-US" b="1" dirty="0"/>
              <a:t>neurons</a:t>
            </a:r>
            <a:r>
              <a:rPr lang="en-US" dirty="0"/>
              <a:t> to include on that layer!</a:t>
            </a:r>
            <a:endParaRPr dirty="0"/>
          </a:p>
        </p:txBody>
      </p:sp>
      <p:sp>
        <p:nvSpPr>
          <p:cNvPr id="8" name="Google Shape;424;g80458d2d92_3_28"/>
          <p:cNvSpPr txBox="1"/>
          <p:nvPr/>
        </p:nvSpPr>
        <p:spPr>
          <a:xfrm>
            <a:off x="2784577" y="5178783"/>
            <a:ext cx="4007805" cy="1340271"/>
          </a:xfrm>
          <a:prstGeom prst="rect">
            <a:avLst/>
          </a:prstGeom>
          <a:noFill/>
          <a:ln w="28575" cap="flat" cmpd="sng">
            <a:solidFill>
              <a:srgbClr val="D71E2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Remember that the output should match the response.  Here, we have a binary response, so we use the </a:t>
            </a:r>
            <a:r>
              <a:rPr lang="en-US" b="1" dirty="0"/>
              <a:t>sigmoid</a:t>
            </a:r>
            <a:r>
              <a:rPr lang="en-US" dirty="0"/>
              <a:t> activation function.</a:t>
            </a:r>
            <a:endParaRPr dirty="0"/>
          </a:p>
        </p:txBody>
      </p:sp>
      <p:cxnSp>
        <p:nvCxnSpPr>
          <p:cNvPr id="9" name="Google Shape;425;g80458d2d92_3_28"/>
          <p:cNvCxnSpPr>
            <a:stCxn id="8" idx="0"/>
          </p:cNvCxnSpPr>
          <p:nvPr/>
        </p:nvCxnSpPr>
        <p:spPr>
          <a:xfrm flipH="1" flipV="1">
            <a:off x="4778757" y="4636751"/>
            <a:ext cx="9723" cy="542032"/>
          </a:xfrm>
          <a:prstGeom prst="straightConnector1">
            <a:avLst/>
          </a:prstGeom>
          <a:noFill/>
          <a:ln w="28575" cap="flat" cmpd="sng">
            <a:solidFill>
              <a:srgbClr val="D71E28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0" name="Google Shape;426;g80458d2d92_3_28"/>
          <p:cNvCxnSpPr>
            <a:stCxn id="7" idx="1"/>
          </p:cNvCxnSpPr>
          <p:nvPr/>
        </p:nvCxnSpPr>
        <p:spPr>
          <a:xfrm flipH="1">
            <a:off x="2723746" y="989166"/>
            <a:ext cx="4068636" cy="2396060"/>
          </a:xfrm>
          <a:prstGeom prst="straightConnector1">
            <a:avLst/>
          </a:prstGeom>
          <a:noFill/>
          <a:ln w="28575" cap="flat" cmpd="sng">
            <a:solidFill>
              <a:srgbClr val="D71E28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1" name="Google Shape;427;g80458d2d92_3_28"/>
          <p:cNvCxnSpPr>
            <a:stCxn id="7" idx="1"/>
          </p:cNvCxnSpPr>
          <p:nvPr/>
        </p:nvCxnSpPr>
        <p:spPr>
          <a:xfrm flipH="1">
            <a:off x="2723746" y="989166"/>
            <a:ext cx="4068636" cy="2065319"/>
          </a:xfrm>
          <a:prstGeom prst="straightConnector1">
            <a:avLst/>
          </a:prstGeom>
          <a:noFill/>
          <a:ln w="28575" cap="flat" cmpd="sng">
            <a:solidFill>
              <a:srgbClr val="D71E28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2" name="Google Shape;428;g80458d2d92_3_28"/>
          <p:cNvCxnSpPr>
            <a:stCxn id="5" idx="1"/>
          </p:cNvCxnSpPr>
          <p:nvPr/>
        </p:nvCxnSpPr>
        <p:spPr>
          <a:xfrm flipH="1">
            <a:off x="4464996" y="2397263"/>
            <a:ext cx="3685831" cy="622853"/>
          </a:xfrm>
          <a:prstGeom prst="straightConnector1">
            <a:avLst/>
          </a:prstGeom>
          <a:noFill/>
          <a:ln w="28575" cap="flat" cmpd="sng">
            <a:solidFill>
              <a:srgbClr val="D71E28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3" name="Google Shape;429;g80458d2d92_3_28"/>
          <p:cNvCxnSpPr>
            <a:stCxn id="6" idx="1"/>
          </p:cNvCxnSpPr>
          <p:nvPr/>
        </p:nvCxnSpPr>
        <p:spPr>
          <a:xfrm flipH="1" flipV="1">
            <a:off x="6595353" y="3252982"/>
            <a:ext cx="1159074" cy="1383853"/>
          </a:xfrm>
          <a:prstGeom prst="straightConnector1">
            <a:avLst/>
          </a:prstGeom>
          <a:noFill/>
          <a:ln w="28575" cap="flat" cmpd="sng">
            <a:solidFill>
              <a:srgbClr val="D71E28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4" name="Google Shape;430;g80458d2d92_3_28"/>
          <p:cNvCxnSpPr>
            <a:stCxn id="6" idx="1"/>
          </p:cNvCxnSpPr>
          <p:nvPr/>
        </p:nvCxnSpPr>
        <p:spPr>
          <a:xfrm flipH="1" flipV="1">
            <a:off x="4810131" y="3599257"/>
            <a:ext cx="2944296" cy="1037578"/>
          </a:xfrm>
          <a:prstGeom prst="straightConnector1">
            <a:avLst/>
          </a:prstGeom>
          <a:noFill/>
          <a:ln w="28575" cap="flat" cmpd="sng">
            <a:solidFill>
              <a:srgbClr val="D71E28"/>
            </a:solidFill>
            <a:prstDash val="solid"/>
            <a:round/>
            <a:headEnd type="none" w="med" len="med"/>
            <a:tailEnd type="triangle" w="lg" len="lg"/>
          </a:ln>
        </p:spPr>
      </p:cxnSp>
    </p:spTree>
    <p:extLst>
      <p:ext uri="{BB962C8B-B14F-4D97-AF65-F5344CB8AC3E}">
        <p14:creationId xmlns:p14="http://schemas.microsoft.com/office/powerpoint/2010/main" val="841752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TF/Keras</a:t>
            </a:r>
            <a:br>
              <a:rPr lang="en-US" dirty="0"/>
            </a:br>
            <a:r>
              <a:rPr lang="en-US" sz="2000" dirty="0"/>
              <a:t>Compile and Fit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lnSpc>
                <a:spcPct val="135714"/>
              </a:lnSpc>
              <a:spcBef>
                <a:spcPts val="0"/>
              </a:spcBef>
              <a:buNone/>
            </a:pPr>
            <a:r>
              <a:rPr lang="en-US" dirty="0">
                <a:solidFill>
                  <a:srgbClr val="008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## Compile the model</a:t>
            </a:r>
          </a:p>
          <a:p>
            <a:pPr marL="0" lvl="0" indent="0">
              <a:lnSpc>
                <a:spcPct val="135714"/>
              </a:lnSpc>
              <a:spcBef>
                <a:spcPts val="0"/>
              </a:spcBef>
              <a:buNone/>
            </a:pPr>
            <a:r>
              <a:rPr lang="en-US" dirty="0" err="1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model.</a:t>
            </a:r>
            <a:r>
              <a:rPr lang="en-US" dirty="0" err="1">
                <a:solidFill>
                  <a:srgbClr val="795E26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compile</a:t>
            </a:r>
            <a:r>
              <a:rPr lang="en-US" dirty="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(optimizer=</a:t>
            </a:r>
            <a:r>
              <a:rPr lang="en-US" dirty="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US" dirty="0" err="1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sgd</a:t>
            </a:r>
            <a:r>
              <a:rPr lang="en-US" dirty="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US" dirty="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 loss=</a:t>
            </a:r>
            <a:r>
              <a:rPr lang="en-US" dirty="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US" dirty="0" err="1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binary_crossentropy</a:t>
            </a:r>
            <a:r>
              <a:rPr lang="en-US" dirty="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US" dirty="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 metrics=[</a:t>
            </a:r>
            <a:r>
              <a:rPr lang="en-US" dirty="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US" dirty="0" err="1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acc</a:t>
            </a:r>
            <a:r>
              <a:rPr lang="en-US" dirty="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US" dirty="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])</a:t>
            </a:r>
          </a:p>
          <a:p>
            <a:pPr marL="0" lvl="0" indent="0">
              <a:lnSpc>
                <a:spcPct val="135714"/>
              </a:lnSpc>
              <a:spcBef>
                <a:spcPts val="0"/>
              </a:spcBef>
              <a:buNone/>
            </a:pPr>
            <a:endParaRPr lang="en-US" dirty="0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>
              <a:lnSpc>
                <a:spcPct val="135714"/>
              </a:lnSpc>
              <a:spcBef>
                <a:spcPts val="0"/>
              </a:spcBef>
              <a:buNone/>
            </a:pPr>
            <a:r>
              <a:rPr lang="en-US" dirty="0">
                <a:solidFill>
                  <a:srgbClr val="008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## Fit the model</a:t>
            </a:r>
          </a:p>
          <a:p>
            <a:pPr marL="0" lvl="0" indent="0">
              <a:lnSpc>
                <a:spcPct val="135714"/>
              </a:lnSpc>
              <a:spcBef>
                <a:spcPts val="0"/>
              </a:spcBef>
              <a:buNone/>
            </a:pPr>
            <a:r>
              <a:rPr lang="en-US" dirty="0" err="1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hst</a:t>
            </a:r>
            <a:r>
              <a:rPr lang="en-US" dirty="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US" dirty="0" err="1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nn_new.fit</a:t>
            </a:r>
            <a:r>
              <a:rPr lang="en-US" dirty="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(x, y, batch_size=</a:t>
            </a:r>
            <a:r>
              <a:rPr lang="en-US" dirty="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50</a:t>
            </a:r>
            <a:r>
              <a:rPr lang="en-US" dirty="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 epochs=</a:t>
            </a:r>
            <a:r>
              <a:rPr lang="en-US" dirty="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250</a:t>
            </a:r>
            <a:r>
              <a:rPr lang="en-US" dirty="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 verbose=</a:t>
            </a:r>
            <a:r>
              <a:rPr lang="en-US" dirty="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-US" dirty="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46</a:t>
            </a:fld>
            <a:endParaRPr lang="en-US"/>
          </a:p>
        </p:txBody>
      </p:sp>
      <p:sp>
        <p:nvSpPr>
          <p:cNvPr id="5" name="Google Shape;438;g80458d2d92_3_47"/>
          <p:cNvSpPr txBox="1"/>
          <p:nvPr/>
        </p:nvSpPr>
        <p:spPr>
          <a:xfrm>
            <a:off x="2777063" y="390003"/>
            <a:ext cx="3137354" cy="978426"/>
          </a:xfrm>
          <a:prstGeom prst="rect">
            <a:avLst/>
          </a:prstGeom>
          <a:noFill/>
          <a:ln w="28575" cap="flat" cmpd="sng">
            <a:solidFill>
              <a:srgbClr val="D71E2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Choose an optimizer. 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Good bets: ‘</a:t>
            </a:r>
            <a:r>
              <a:rPr lang="en-US" dirty="0" err="1"/>
              <a:t>adam</a:t>
            </a:r>
            <a:r>
              <a:rPr lang="en-US" dirty="0"/>
              <a:t>,’ ‘</a:t>
            </a:r>
            <a:r>
              <a:rPr lang="en-US" dirty="0" err="1"/>
              <a:t>sgd</a:t>
            </a:r>
            <a:r>
              <a:rPr lang="en-US" dirty="0"/>
              <a:t>’</a:t>
            </a:r>
            <a:endParaRPr dirty="0"/>
          </a:p>
        </p:txBody>
      </p:sp>
      <p:sp>
        <p:nvSpPr>
          <p:cNvPr id="6" name="Google Shape;439;g80458d2d92_3_47"/>
          <p:cNvSpPr txBox="1"/>
          <p:nvPr/>
        </p:nvSpPr>
        <p:spPr>
          <a:xfrm>
            <a:off x="6843053" y="135386"/>
            <a:ext cx="4373587" cy="1366738"/>
          </a:xfrm>
          <a:prstGeom prst="rect">
            <a:avLst/>
          </a:prstGeom>
          <a:noFill/>
          <a:ln w="28575" cap="flat" cmpd="sng">
            <a:solidFill>
              <a:srgbClr val="D71E2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Define an appropriate loss function for your response: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‘</a:t>
            </a:r>
            <a:r>
              <a:rPr lang="en-US" dirty="0" err="1">
                <a:solidFill>
                  <a:schemeClr val="dk2"/>
                </a:solidFill>
              </a:rPr>
              <a:t>binary_crossentropy</a:t>
            </a:r>
            <a:r>
              <a:rPr lang="en-US" dirty="0"/>
              <a:t>’ for binary</a:t>
            </a:r>
            <a:br>
              <a:rPr lang="en-US" dirty="0"/>
            </a:br>
            <a:r>
              <a:rPr lang="en-US" dirty="0"/>
              <a:t>‘</a:t>
            </a:r>
            <a:r>
              <a:rPr lang="en-US" dirty="0" err="1">
                <a:solidFill>
                  <a:schemeClr val="dk2"/>
                </a:solidFill>
              </a:rPr>
              <a:t>mean_squared_error</a:t>
            </a:r>
            <a:r>
              <a:rPr lang="en-US" dirty="0"/>
              <a:t>’ for continuous</a:t>
            </a:r>
            <a:endParaRPr dirty="0"/>
          </a:p>
        </p:txBody>
      </p:sp>
      <p:sp>
        <p:nvSpPr>
          <p:cNvPr id="7" name="Google Shape;440;g80458d2d92_3_47"/>
          <p:cNvSpPr txBox="1"/>
          <p:nvPr/>
        </p:nvSpPr>
        <p:spPr>
          <a:xfrm>
            <a:off x="1245235" y="3926726"/>
            <a:ext cx="2543667" cy="1038269"/>
          </a:xfrm>
          <a:prstGeom prst="rect">
            <a:avLst/>
          </a:prstGeom>
          <a:noFill/>
          <a:ln w="28575" cap="flat" cmpd="sng">
            <a:solidFill>
              <a:srgbClr val="D71E2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data: first predictors, then response</a:t>
            </a:r>
            <a:endParaRPr dirty="0"/>
          </a:p>
        </p:txBody>
      </p:sp>
      <p:sp>
        <p:nvSpPr>
          <p:cNvPr id="8" name="Google Shape;441;g80458d2d92_3_47"/>
          <p:cNvSpPr txBox="1"/>
          <p:nvPr/>
        </p:nvSpPr>
        <p:spPr>
          <a:xfrm>
            <a:off x="4345740" y="4208162"/>
            <a:ext cx="3517793" cy="1622780"/>
          </a:xfrm>
          <a:prstGeom prst="rect">
            <a:avLst/>
          </a:prstGeom>
          <a:noFill/>
          <a:ln w="28575" cap="flat" cmpd="sng">
            <a:solidFill>
              <a:srgbClr val="D71E2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 dirty="0"/>
              <a:t>Batch Size</a:t>
            </a:r>
            <a:r>
              <a:rPr lang="en-US" dirty="0"/>
              <a:t>: Number of observations to look at </a:t>
            </a:r>
            <a:r>
              <a:rPr lang="en-US" dirty="0" err="1"/>
              <a:t>at</a:t>
            </a:r>
            <a:r>
              <a:rPr lang="en-US" dirty="0"/>
              <a:t> a time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dirty="0"/>
            </a:br>
            <a:r>
              <a:rPr lang="en-US" u="sng" dirty="0"/>
              <a:t>Epochs</a:t>
            </a:r>
            <a:r>
              <a:rPr lang="en-US" dirty="0"/>
              <a:t>: How many times to look at the entire data set.</a:t>
            </a:r>
            <a:endParaRPr dirty="0"/>
          </a:p>
        </p:txBody>
      </p:sp>
      <p:sp>
        <p:nvSpPr>
          <p:cNvPr id="9" name="Google Shape;442;g80458d2d92_3_47"/>
          <p:cNvSpPr txBox="1"/>
          <p:nvPr/>
        </p:nvSpPr>
        <p:spPr>
          <a:xfrm>
            <a:off x="8622881" y="2851026"/>
            <a:ext cx="3208214" cy="1075700"/>
          </a:xfrm>
          <a:prstGeom prst="rect">
            <a:avLst/>
          </a:prstGeom>
          <a:noFill/>
          <a:ln w="28575" cap="flat" cmpd="sng">
            <a:solidFill>
              <a:srgbClr val="D71E2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Nature of processing updates.  Change to 1 for exciting updates!</a:t>
            </a:r>
            <a:endParaRPr dirty="0"/>
          </a:p>
        </p:txBody>
      </p:sp>
      <p:cxnSp>
        <p:nvCxnSpPr>
          <p:cNvPr id="10" name="Google Shape;443;g80458d2d92_3_47"/>
          <p:cNvCxnSpPr>
            <a:stCxn id="5" idx="2"/>
          </p:cNvCxnSpPr>
          <p:nvPr/>
        </p:nvCxnSpPr>
        <p:spPr>
          <a:xfrm flipH="1">
            <a:off x="3803515" y="1368429"/>
            <a:ext cx="542225" cy="625741"/>
          </a:xfrm>
          <a:prstGeom prst="straightConnector1">
            <a:avLst/>
          </a:prstGeom>
          <a:noFill/>
          <a:ln w="28575" cap="flat" cmpd="sng">
            <a:solidFill>
              <a:srgbClr val="D71E28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1" name="Google Shape;444;g80458d2d92_3_47"/>
          <p:cNvCxnSpPr>
            <a:stCxn id="6" idx="1"/>
          </p:cNvCxnSpPr>
          <p:nvPr/>
        </p:nvCxnSpPr>
        <p:spPr>
          <a:xfrm flipH="1">
            <a:off x="6548293" y="818755"/>
            <a:ext cx="294760" cy="1175415"/>
          </a:xfrm>
          <a:prstGeom prst="straightConnector1">
            <a:avLst/>
          </a:prstGeom>
          <a:noFill/>
          <a:ln w="28575" cap="flat" cmpd="sng">
            <a:solidFill>
              <a:srgbClr val="D71E28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2" name="Google Shape;445;g80458d2d92_3_47"/>
          <p:cNvCxnSpPr>
            <a:stCxn id="7" idx="0"/>
          </p:cNvCxnSpPr>
          <p:nvPr/>
        </p:nvCxnSpPr>
        <p:spPr>
          <a:xfrm flipV="1">
            <a:off x="2517069" y="3247828"/>
            <a:ext cx="381317" cy="678898"/>
          </a:xfrm>
          <a:prstGeom prst="straightConnector1">
            <a:avLst/>
          </a:prstGeom>
          <a:noFill/>
          <a:ln w="28575" cap="flat" cmpd="sng">
            <a:solidFill>
              <a:srgbClr val="D71E28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3" name="Google Shape;446;g80458d2d92_3_47"/>
          <p:cNvCxnSpPr>
            <a:stCxn id="8" idx="0"/>
          </p:cNvCxnSpPr>
          <p:nvPr/>
        </p:nvCxnSpPr>
        <p:spPr>
          <a:xfrm flipH="1" flipV="1">
            <a:off x="4828467" y="3255355"/>
            <a:ext cx="1276170" cy="952807"/>
          </a:xfrm>
          <a:prstGeom prst="straightConnector1">
            <a:avLst/>
          </a:prstGeom>
          <a:noFill/>
          <a:ln w="28575" cap="flat" cmpd="sng">
            <a:solidFill>
              <a:srgbClr val="D71E28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4" name="Google Shape;447;g80458d2d92_3_47"/>
          <p:cNvCxnSpPr>
            <a:stCxn id="8" idx="0"/>
          </p:cNvCxnSpPr>
          <p:nvPr/>
        </p:nvCxnSpPr>
        <p:spPr>
          <a:xfrm flipV="1">
            <a:off x="6104637" y="3247828"/>
            <a:ext cx="89726" cy="960334"/>
          </a:xfrm>
          <a:prstGeom prst="straightConnector1">
            <a:avLst/>
          </a:prstGeom>
          <a:noFill/>
          <a:ln w="28575" cap="flat" cmpd="sng">
            <a:solidFill>
              <a:srgbClr val="D71E28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5" name="Google Shape;448;g80458d2d92_3_47"/>
          <p:cNvCxnSpPr>
            <a:stCxn id="9" idx="1"/>
          </p:cNvCxnSpPr>
          <p:nvPr/>
        </p:nvCxnSpPr>
        <p:spPr>
          <a:xfrm flipH="1" flipV="1">
            <a:off x="7863533" y="3161489"/>
            <a:ext cx="759348" cy="227387"/>
          </a:xfrm>
          <a:prstGeom prst="straightConnector1">
            <a:avLst/>
          </a:prstGeom>
          <a:noFill/>
          <a:ln w="28575" cap="flat" cmpd="sng">
            <a:solidFill>
              <a:srgbClr val="D71E28"/>
            </a:solidFill>
            <a:prstDash val="solid"/>
            <a:round/>
            <a:headEnd type="none" w="med" len="med"/>
            <a:tailEnd type="triangle" w="lg" len="lg"/>
          </a:ln>
        </p:spPr>
      </p:cxnSp>
    </p:spTree>
    <p:extLst>
      <p:ext uri="{BB962C8B-B14F-4D97-AF65-F5344CB8AC3E}">
        <p14:creationId xmlns:p14="http://schemas.microsoft.com/office/powerpoint/2010/main" val="1494365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Flexibility of TF/Keras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Designed to be easy to use, but offers advanced users the flexibility they need.</a:t>
            </a:r>
          </a:p>
          <a:p>
            <a:r>
              <a:rPr lang="en-US" dirty="0"/>
              <a:t>Provides ways to customize:</a:t>
            </a:r>
          </a:p>
          <a:p>
            <a:pPr lvl="1"/>
            <a:r>
              <a:rPr lang="en-US" dirty="0"/>
              <a:t>Layers, including size and activation functions – </a:t>
            </a:r>
            <a:r>
              <a:rPr lang="en-US" b="1" dirty="0"/>
              <a:t>we will see other layer types in upcoming modules!</a:t>
            </a:r>
            <a:endParaRPr lang="en-US" dirty="0"/>
          </a:p>
          <a:p>
            <a:pPr lvl="1"/>
            <a:r>
              <a:rPr lang="en-US" dirty="0"/>
              <a:t>Advanced network structures (convolutional, recurrent network structures)</a:t>
            </a:r>
          </a:p>
          <a:p>
            <a:pPr lvl="1"/>
            <a:r>
              <a:rPr lang="en-US" dirty="0"/>
              <a:t>Optimizers (training algorithms)</a:t>
            </a:r>
          </a:p>
          <a:p>
            <a:pPr lvl="1"/>
            <a:r>
              <a:rPr lang="en-US" dirty="0"/>
              <a:t>Other network features</a:t>
            </a:r>
          </a:p>
          <a:p>
            <a:r>
              <a:rPr lang="en-US" dirty="0"/>
              <a:t>Most of these offer easy-to-use features, right out of the box, but are also easy to customize of needed.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632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Practical Considerations When Working with Data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969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Preparation for Neural Networks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b="1" dirty="0"/>
                  <a:t>Standardize</a:t>
                </a:r>
                <a:r>
                  <a:rPr lang="en-US" dirty="0"/>
                  <a:t> or </a:t>
                </a:r>
                <a:r>
                  <a:rPr lang="en-US" b="1" dirty="0"/>
                  <a:t>normalize</a:t>
                </a:r>
                <a:r>
                  <a:rPr lang="en-US" dirty="0"/>
                  <a:t> data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before training</a:t>
                </a:r>
              </a:p>
              <a:p>
                <a:pPr lvl="1"/>
                <a:r>
                  <a:rPr lang="en-US" dirty="0"/>
                  <a:t>Avoids vanishing gradient problem</a:t>
                </a:r>
              </a:p>
              <a:p>
                <a:pPr lvl="1"/>
                <a:r>
                  <a:rPr lang="en-US" dirty="0"/>
                  <a:t>Can use minimum/maximum scaling or Gaussian (normal) standardization when large outliers are present</a:t>
                </a:r>
              </a:p>
              <a:p>
                <a:r>
                  <a:rPr lang="en-US" dirty="0"/>
                  <a:t>Create “dummy” or “indicator” variables from categorical variables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96" t="-17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972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3BA255-B0DF-FCCB-39BB-14E83AA70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318636-FFC3-C965-C5D1-9D2DF2F91C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1005" y="1032240"/>
            <a:ext cx="4398695" cy="4568825"/>
          </a:xfrm>
          <a:ln>
            <a:noFill/>
          </a:ln>
        </p:spPr>
        <p:txBody>
          <a:bodyPr/>
          <a:lstStyle/>
          <a:p>
            <a:r>
              <a:rPr lang="en-US" dirty="0"/>
              <a:t>I decide to find a pattern after plotting SAT score against hours studied. What do you think is the correct pattern and why?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A curve connecting each observation?</a:t>
            </a:r>
          </a:p>
          <a:p>
            <a:pPr lvl="2"/>
            <a:r>
              <a:rPr lang="en-US" dirty="0">
                <a:solidFill>
                  <a:srgbClr val="FF0000"/>
                </a:solidFill>
              </a:rPr>
              <a:t>Likely to be misleading as the model over-fits to the noise – a new student could have a very different score </a:t>
            </a:r>
          </a:p>
          <a:p>
            <a:pPr lvl="1"/>
            <a:r>
              <a:rPr lang="en-US" dirty="0">
                <a:solidFill>
                  <a:srgbClr val="92D050"/>
                </a:solidFill>
              </a:rPr>
              <a:t>A straight line that seems to pass through the observations?  </a:t>
            </a:r>
          </a:p>
          <a:p>
            <a:pPr lvl="2"/>
            <a:r>
              <a:rPr lang="en-US" dirty="0">
                <a:solidFill>
                  <a:srgbClr val="92D050"/>
                </a:solidFill>
              </a:rPr>
              <a:t>Could be a good model if it tries to minimize the squared distance between observations and the line</a:t>
            </a:r>
          </a:p>
          <a:p>
            <a:pPr lvl="1"/>
            <a:r>
              <a:rPr lang="en-US" dirty="0">
                <a:solidFill>
                  <a:srgbClr val="FFC000"/>
                </a:solidFill>
              </a:rPr>
              <a:t>A line that separates observations in the middle</a:t>
            </a:r>
          </a:p>
          <a:p>
            <a:pPr lvl="2"/>
            <a:r>
              <a:rPr lang="en-US" dirty="0">
                <a:solidFill>
                  <a:srgbClr val="FFC000"/>
                </a:solidFill>
              </a:rPr>
              <a:t>Bad model since the errors are large in the extremes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763EA7-9551-97AF-250E-9B530BEAA5F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5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B493AB3-C7E2-D166-99E2-5901F41A3B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8450" y="1032240"/>
            <a:ext cx="1797569" cy="4793519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FADB8212-AEB1-10A8-0C21-AAAF668C0D6C}"/>
              </a:ext>
            </a:extLst>
          </p:cNvPr>
          <p:cNvGrpSpPr/>
          <p:nvPr/>
        </p:nvGrpSpPr>
        <p:grpSpPr>
          <a:xfrm>
            <a:off x="7244769" y="910308"/>
            <a:ext cx="4496226" cy="3231924"/>
            <a:chOff x="7043551" y="1136469"/>
            <a:chExt cx="5020376" cy="362000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F957A40-BA03-D453-48DC-772A540E4A2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43551" y="1136469"/>
              <a:ext cx="5020376" cy="3620005"/>
            </a:xfrm>
            <a:prstGeom prst="rect">
              <a:avLst/>
            </a:prstGeom>
          </p:spPr>
        </p:pic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C59D2D87-F1B7-E989-E6EA-999F3324019B}"/>
                </a:ext>
              </a:extLst>
            </p:cNvPr>
            <p:cNvSpPr/>
            <p:nvPr/>
          </p:nvSpPr>
          <p:spPr>
            <a:xfrm>
              <a:off x="7800392" y="1342401"/>
              <a:ext cx="3890865" cy="2884366"/>
            </a:xfrm>
            <a:custGeom>
              <a:avLst/>
              <a:gdLst>
                <a:gd name="connsiteX0" fmla="*/ 0 w 3890865"/>
                <a:gd name="connsiteY0" fmla="*/ 2884366 h 2884366"/>
                <a:gd name="connsiteX1" fmla="*/ 46653 w 3890865"/>
                <a:gd name="connsiteY1" fmla="*/ 2875036 h 2884366"/>
                <a:gd name="connsiteX2" fmla="*/ 111967 w 3890865"/>
                <a:gd name="connsiteY2" fmla="*/ 2828383 h 2884366"/>
                <a:gd name="connsiteX3" fmla="*/ 214604 w 3890865"/>
                <a:gd name="connsiteY3" fmla="*/ 2753738 h 2884366"/>
                <a:gd name="connsiteX4" fmla="*/ 251926 w 3890865"/>
                <a:gd name="connsiteY4" fmla="*/ 2707085 h 2884366"/>
                <a:gd name="connsiteX5" fmla="*/ 307910 w 3890865"/>
                <a:gd name="connsiteY5" fmla="*/ 2651101 h 2884366"/>
                <a:gd name="connsiteX6" fmla="*/ 326571 w 3890865"/>
                <a:gd name="connsiteY6" fmla="*/ 2623109 h 2884366"/>
                <a:gd name="connsiteX7" fmla="*/ 382555 w 3890865"/>
                <a:gd name="connsiteY7" fmla="*/ 2576456 h 2884366"/>
                <a:gd name="connsiteX8" fmla="*/ 457200 w 3890865"/>
                <a:gd name="connsiteY8" fmla="*/ 2539134 h 2884366"/>
                <a:gd name="connsiteX9" fmla="*/ 485192 w 3890865"/>
                <a:gd name="connsiteY9" fmla="*/ 2548464 h 2884366"/>
                <a:gd name="connsiteX10" fmla="*/ 522514 w 3890865"/>
                <a:gd name="connsiteY10" fmla="*/ 2576456 h 2884366"/>
                <a:gd name="connsiteX11" fmla="*/ 578498 w 3890865"/>
                <a:gd name="connsiteY11" fmla="*/ 2585787 h 2884366"/>
                <a:gd name="connsiteX12" fmla="*/ 597159 w 3890865"/>
                <a:gd name="connsiteY12" fmla="*/ 2520472 h 2884366"/>
                <a:gd name="connsiteX13" fmla="*/ 615820 w 3890865"/>
                <a:gd name="connsiteY13" fmla="*/ 2436497 h 2884366"/>
                <a:gd name="connsiteX14" fmla="*/ 681135 w 3890865"/>
                <a:gd name="connsiteY14" fmla="*/ 2361852 h 2884366"/>
                <a:gd name="connsiteX15" fmla="*/ 709126 w 3890865"/>
                <a:gd name="connsiteY15" fmla="*/ 2343191 h 2884366"/>
                <a:gd name="connsiteX16" fmla="*/ 746449 w 3890865"/>
                <a:gd name="connsiteY16" fmla="*/ 2305868 h 2884366"/>
                <a:gd name="connsiteX17" fmla="*/ 793102 w 3890865"/>
                <a:gd name="connsiteY17" fmla="*/ 2240554 h 2884366"/>
                <a:gd name="connsiteX18" fmla="*/ 802432 w 3890865"/>
                <a:gd name="connsiteY18" fmla="*/ 2212562 h 2884366"/>
                <a:gd name="connsiteX19" fmla="*/ 821094 w 3890865"/>
                <a:gd name="connsiteY19" fmla="*/ 2193901 h 2884366"/>
                <a:gd name="connsiteX20" fmla="*/ 839755 w 3890865"/>
                <a:gd name="connsiteY20" fmla="*/ 2044611 h 2884366"/>
                <a:gd name="connsiteX21" fmla="*/ 923730 w 3890865"/>
                <a:gd name="connsiteY21" fmla="*/ 1885991 h 2884366"/>
                <a:gd name="connsiteX22" fmla="*/ 933061 w 3890865"/>
                <a:gd name="connsiteY22" fmla="*/ 1857999 h 2884366"/>
                <a:gd name="connsiteX23" fmla="*/ 951722 w 3890865"/>
                <a:gd name="connsiteY23" fmla="*/ 1830007 h 2884366"/>
                <a:gd name="connsiteX24" fmla="*/ 961053 w 3890865"/>
                <a:gd name="connsiteY24" fmla="*/ 1802015 h 2884366"/>
                <a:gd name="connsiteX25" fmla="*/ 979714 w 3890865"/>
                <a:gd name="connsiteY25" fmla="*/ 1764693 h 2884366"/>
                <a:gd name="connsiteX26" fmla="*/ 989045 w 3890865"/>
                <a:gd name="connsiteY26" fmla="*/ 1727370 h 2884366"/>
                <a:gd name="connsiteX27" fmla="*/ 1129004 w 3890865"/>
                <a:gd name="connsiteY27" fmla="*/ 1699379 h 2884366"/>
                <a:gd name="connsiteX28" fmla="*/ 1184988 w 3890865"/>
                <a:gd name="connsiteY28" fmla="*/ 1643395 h 2884366"/>
                <a:gd name="connsiteX29" fmla="*/ 1203649 w 3890865"/>
                <a:gd name="connsiteY29" fmla="*/ 1596742 h 2884366"/>
                <a:gd name="connsiteX30" fmla="*/ 1222310 w 3890865"/>
                <a:gd name="connsiteY30" fmla="*/ 1568750 h 2884366"/>
                <a:gd name="connsiteX31" fmla="*/ 1259632 w 3890865"/>
                <a:gd name="connsiteY31" fmla="*/ 1466113 h 2884366"/>
                <a:gd name="connsiteX32" fmla="*/ 1296955 w 3890865"/>
                <a:gd name="connsiteY32" fmla="*/ 1298162 h 2884366"/>
                <a:gd name="connsiteX33" fmla="*/ 1324947 w 3890865"/>
                <a:gd name="connsiteY33" fmla="*/ 1270170 h 2884366"/>
                <a:gd name="connsiteX34" fmla="*/ 1418253 w 3890865"/>
                <a:gd name="connsiteY34" fmla="*/ 1298162 h 2884366"/>
                <a:gd name="connsiteX35" fmla="*/ 1446245 w 3890865"/>
                <a:gd name="connsiteY35" fmla="*/ 1363477 h 2884366"/>
                <a:gd name="connsiteX36" fmla="*/ 1530220 w 3890865"/>
                <a:gd name="connsiteY36" fmla="*/ 1438121 h 2884366"/>
                <a:gd name="connsiteX37" fmla="*/ 1548881 w 3890865"/>
                <a:gd name="connsiteY37" fmla="*/ 1494105 h 2884366"/>
                <a:gd name="connsiteX38" fmla="*/ 1576873 w 3890865"/>
                <a:gd name="connsiteY38" fmla="*/ 1391468 h 2884366"/>
                <a:gd name="connsiteX39" fmla="*/ 1604865 w 3890865"/>
                <a:gd name="connsiteY39" fmla="*/ 1260840 h 2884366"/>
                <a:gd name="connsiteX40" fmla="*/ 1632857 w 3890865"/>
                <a:gd name="connsiteY40" fmla="*/ 1176864 h 2884366"/>
                <a:gd name="connsiteX41" fmla="*/ 1642188 w 3890865"/>
                <a:gd name="connsiteY41" fmla="*/ 1120881 h 2884366"/>
                <a:gd name="connsiteX42" fmla="*/ 1651518 w 3890865"/>
                <a:gd name="connsiteY42" fmla="*/ 1092889 h 2884366"/>
                <a:gd name="connsiteX43" fmla="*/ 1670179 w 3890865"/>
                <a:gd name="connsiteY43" fmla="*/ 1018244 h 2884366"/>
                <a:gd name="connsiteX44" fmla="*/ 1679510 w 3890865"/>
                <a:gd name="connsiteY44" fmla="*/ 952930 h 2884366"/>
                <a:gd name="connsiteX45" fmla="*/ 1688841 w 3890865"/>
                <a:gd name="connsiteY45" fmla="*/ 924938 h 2884366"/>
                <a:gd name="connsiteX46" fmla="*/ 1716832 w 3890865"/>
                <a:gd name="connsiteY46" fmla="*/ 822301 h 2884366"/>
                <a:gd name="connsiteX47" fmla="*/ 1707502 w 3890865"/>
                <a:gd name="connsiteY47" fmla="*/ 756987 h 2884366"/>
                <a:gd name="connsiteX48" fmla="*/ 1698171 w 3890865"/>
                <a:gd name="connsiteY48" fmla="*/ 701003 h 2884366"/>
                <a:gd name="connsiteX49" fmla="*/ 1707502 w 3890865"/>
                <a:gd name="connsiteY49" fmla="*/ 663681 h 2884366"/>
                <a:gd name="connsiteX50" fmla="*/ 1810139 w 3890865"/>
                <a:gd name="connsiteY50" fmla="*/ 617028 h 2884366"/>
                <a:gd name="connsiteX51" fmla="*/ 1912775 w 3890865"/>
                <a:gd name="connsiteY51" fmla="*/ 663681 h 2884366"/>
                <a:gd name="connsiteX52" fmla="*/ 1922106 w 3890865"/>
                <a:gd name="connsiteY52" fmla="*/ 691672 h 2884366"/>
                <a:gd name="connsiteX53" fmla="*/ 1940767 w 3890865"/>
                <a:gd name="connsiteY53" fmla="*/ 766317 h 2884366"/>
                <a:gd name="connsiteX54" fmla="*/ 1959428 w 3890865"/>
                <a:gd name="connsiteY54" fmla="*/ 999583 h 2884366"/>
                <a:gd name="connsiteX55" fmla="*/ 1978090 w 3890865"/>
                <a:gd name="connsiteY55" fmla="*/ 1055566 h 2884366"/>
                <a:gd name="connsiteX56" fmla="*/ 1996751 w 3890865"/>
                <a:gd name="connsiteY56" fmla="*/ 1139542 h 2884366"/>
                <a:gd name="connsiteX57" fmla="*/ 2015412 w 3890865"/>
                <a:gd name="connsiteY57" fmla="*/ 1167534 h 2884366"/>
                <a:gd name="connsiteX58" fmla="*/ 2043404 w 3890865"/>
                <a:gd name="connsiteY58" fmla="*/ 1223517 h 2884366"/>
                <a:gd name="connsiteX59" fmla="*/ 2108718 w 3890865"/>
                <a:gd name="connsiteY59" fmla="*/ 1204856 h 2884366"/>
                <a:gd name="connsiteX60" fmla="*/ 2136710 w 3890865"/>
                <a:gd name="connsiteY60" fmla="*/ 1139542 h 2884366"/>
                <a:gd name="connsiteX61" fmla="*/ 2146041 w 3890865"/>
                <a:gd name="connsiteY61" fmla="*/ 691672 h 2884366"/>
                <a:gd name="connsiteX62" fmla="*/ 2164702 w 3890865"/>
                <a:gd name="connsiteY62" fmla="*/ 654350 h 2884366"/>
                <a:gd name="connsiteX63" fmla="*/ 2211355 w 3890865"/>
                <a:gd name="connsiteY63" fmla="*/ 589036 h 2884366"/>
                <a:gd name="connsiteX64" fmla="*/ 2230016 w 3890865"/>
                <a:gd name="connsiteY64" fmla="*/ 561044 h 2884366"/>
                <a:gd name="connsiteX65" fmla="*/ 2239347 w 3890865"/>
                <a:gd name="connsiteY65" fmla="*/ 533052 h 2884366"/>
                <a:gd name="connsiteX66" fmla="*/ 2258008 w 3890865"/>
                <a:gd name="connsiteY66" fmla="*/ 421085 h 2884366"/>
                <a:gd name="connsiteX67" fmla="*/ 2267339 w 3890865"/>
                <a:gd name="connsiteY67" fmla="*/ 365101 h 2884366"/>
                <a:gd name="connsiteX68" fmla="*/ 2472612 w 3890865"/>
                <a:gd name="connsiteY68" fmla="*/ 355770 h 2884366"/>
                <a:gd name="connsiteX69" fmla="*/ 2509935 w 3890865"/>
                <a:gd name="connsiteY69" fmla="*/ 346440 h 2884366"/>
                <a:gd name="connsiteX70" fmla="*/ 2593910 w 3890865"/>
                <a:gd name="connsiteY70" fmla="*/ 299787 h 2884366"/>
                <a:gd name="connsiteX71" fmla="*/ 2612571 w 3890865"/>
                <a:gd name="connsiteY71" fmla="*/ 271795 h 2884366"/>
                <a:gd name="connsiteX72" fmla="*/ 2649894 w 3890865"/>
                <a:gd name="connsiteY72" fmla="*/ 234472 h 2884366"/>
                <a:gd name="connsiteX73" fmla="*/ 2696547 w 3890865"/>
                <a:gd name="connsiteY73" fmla="*/ 169158 h 2884366"/>
                <a:gd name="connsiteX74" fmla="*/ 2780522 w 3890865"/>
                <a:gd name="connsiteY74" fmla="*/ 113175 h 2884366"/>
                <a:gd name="connsiteX75" fmla="*/ 2817845 w 3890865"/>
                <a:gd name="connsiteY75" fmla="*/ 94513 h 2884366"/>
                <a:gd name="connsiteX76" fmla="*/ 2883159 w 3890865"/>
                <a:gd name="connsiteY76" fmla="*/ 57191 h 2884366"/>
                <a:gd name="connsiteX77" fmla="*/ 2920481 w 3890865"/>
                <a:gd name="connsiteY77" fmla="*/ 47860 h 2884366"/>
                <a:gd name="connsiteX78" fmla="*/ 3116424 w 3890865"/>
                <a:gd name="connsiteY78" fmla="*/ 19868 h 2884366"/>
                <a:gd name="connsiteX79" fmla="*/ 3247053 w 3890865"/>
                <a:gd name="connsiteY79" fmla="*/ 1207 h 2884366"/>
                <a:gd name="connsiteX80" fmla="*/ 3890865 w 3890865"/>
                <a:gd name="connsiteY80" fmla="*/ 1207 h 2884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</a:cxnLst>
              <a:rect l="l" t="t" r="r" b="b"/>
              <a:pathLst>
                <a:path w="3890865" h="2884366" extrusionOk="0">
                  <a:moveTo>
                    <a:pt x="0" y="2884366"/>
                  </a:moveTo>
                  <a:cubicBezTo>
                    <a:pt x="15948" y="2880104"/>
                    <a:pt x="29715" y="2880591"/>
                    <a:pt x="46653" y="2875036"/>
                  </a:cubicBezTo>
                  <a:cubicBezTo>
                    <a:pt x="56488" y="2871369"/>
                    <a:pt x="109995" y="2830080"/>
                    <a:pt x="111967" y="2828383"/>
                  </a:cubicBezTo>
                  <a:cubicBezTo>
                    <a:pt x="144731" y="2806978"/>
                    <a:pt x="189346" y="2785158"/>
                    <a:pt x="214604" y="2753738"/>
                  </a:cubicBezTo>
                  <a:cubicBezTo>
                    <a:pt x="228264" y="2740042"/>
                    <a:pt x="241384" y="2721339"/>
                    <a:pt x="251926" y="2707085"/>
                  </a:cubicBezTo>
                  <a:cubicBezTo>
                    <a:pt x="268239" y="2690531"/>
                    <a:pt x="296547" y="2675510"/>
                    <a:pt x="307910" y="2651101"/>
                  </a:cubicBezTo>
                  <a:cubicBezTo>
                    <a:pt x="313000" y="2641032"/>
                    <a:pt x="317910" y="2632195"/>
                    <a:pt x="326571" y="2623109"/>
                  </a:cubicBezTo>
                  <a:cubicBezTo>
                    <a:pt x="339317" y="2605712"/>
                    <a:pt x="356348" y="2590001"/>
                    <a:pt x="382555" y="2576456"/>
                  </a:cubicBezTo>
                  <a:cubicBezTo>
                    <a:pt x="406977" y="2563135"/>
                    <a:pt x="457201" y="2539134"/>
                    <a:pt x="457200" y="2539134"/>
                  </a:cubicBezTo>
                  <a:cubicBezTo>
                    <a:pt x="465400" y="2542708"/>
                    <a:pt x="475456" y="2542532"/>
                    <a:pt x="485192" y="2548464"/>
                  </a:cubicBezTo>
                  <a:cubicBezTo>
                    <a:pt x="499763" y="2556914"/>
                    <a:pt x="509460" y="2571571"/>
                    <a:pt x="522514" y="2576456"/>
                  </a:cubicBezTo>
                  <a:cubicBezTo>
                    <a:pt x="539953" y="2582951"/>
                    <a:pt x="559562" y="2584941"/>
                    <a:pt x="578498" y="2585787"/>
                  </a:cubicBezTo>
                  <a:cubicBezTo>
                    <a:pt x="583580" y="2568038"/>
                    <a:pt x="592903" y="2543222"/>
                    <a:pt x="597159" y="2520472"/>
                  </a:cubicBezTo>
                  <a:cubicBezTo>
                    <a:pt x="600100" y="2510774"/>
                    <a:pt x="609322" y="2452276"/>
                    <a:pt x="615820" y="2436497"/>
                  </a:cubicBezTo>
                  <a:cubicBezTo>
                    <a:pt x="627799" y="2414273"/>
                    <a:pt x="664604" y="2371381"/>
                    <a:pt x="681135" y="2361852"/>
                  </a:cubicBezTo>
                  <a:cubicBezTo>
                    <a:pt x="688915" y="2354024"/>
                    <a:pt x="701070" y="2350222"/>
                    <a:pt x="709126" y="2343191"/>
                  </a:cubicBezTo>
                  <a:cubicBezTo>
                    <a:pt x="720392" y="2331523"/>
                    <a:pt x="734508" y="2320789"/>
                    <a:pt x="746449" y="2305868"/>
                  </a:cubicBezTo>
                  <a:cubicBezTo>
                    <a:pt x="783582" y="2264149"/>
                    <a:pt x="763080" y="2284287"/>
                    <a:pt x="793102" y="2240554"/>
                  </a:cubicBezTo>
                  <a:cubicBezTo>
                    <a:pt x="797085" y="2230234"/>
                    <a:pt x="798640" y="2221386"/>
                    <a:pt x="802432" y="2212562"/>
                  </a:cubicBezTo>
                  <a:cubicBezTo>
                    <a:pt x="807505" y="2205011"/>
                    <a:pt x="818177" y="2202603"/>
                    <a:pt x="821094" y="2193901"/>
                  </a:cubicBezTo>
                  <a:cubicBezTo>
                    <a:pt x="822442" y="2189443"/>
                    <a:pt x="834975" y="2058023"/>
                    <a:pt x="839755" y="2044611"/>
                  </a:cubicBezTo>
                  <a:cubicBezTo>
                    <a:pt x="901946" y="1906631"/>
                    <a:pt x="878706" y="1976372"/>
                    <a:pt x="923730" y="1885991"/>
                  </a:cubicBezTo>
                  <a:cubicBezTo>
                    <a:pt x="926419" y="1876977"/>
                    <a:pt x="928634" y="1867541"/>
                    <a:pt x="933061" y="1857999"/>
                  </a:cubicBezTo>
                  <a:cubicBezTo>
                    <a:pt x="937287" y="1848616"/>
                    <a:pt x="946029" y="1841458"/>
                    <a:pt x="951722" y="1830007"/>
                  </a:cubicBezTo>
                  <a:cubicBezTo>
                    <a:pt x="955764" y="1821308"/>
                    <a:pt x="956267" y="1811187"/>
                    <a:pt x="961053" y="1802015"/>
                  </a:cubicBezTo>
                  <a:cubicBezTo>
                    <a:pt x="966556" y="1788979"/>
                    <a:pt x="973735" y="1777210"/>
                    <a:pt x="979714" y="1764693"/>
                  </a:cubicBezTo>
                  <a:cubicBezTo>
                    <a:pt x="983956" y="1752220"/>
                    <a:pt x="981793" y="1740535"/>
                    <a:pt x="989045" y="1727370"/>
                  </a:cubicBezTo>
                  <a:cubicBezTo>
                    <a:pt x="1013321" y="1690620"/>
                    <a:pt x="1120822" y="1699609"/>
                    <a:pt x="1129004" y="1699379"/>
                  </a:cubicBezTo>
                  <a:cubicBezTo>
                    <a:pt x="1160108" y="1678792"/>
                    <a:pt x="1164087" y="1680434"/>
                    <a:pt x="1184988" y="1643395"/>
                  </a:cubicBezTo>
                  <a:cubicBezTo>
                    <a:pt x="1192291" y="1625741"/>
                    <a:pt x="1198491" y="1611178"/>
                    <a:pt x="1203649" y="1596742"/>
                  </a:cubicBezTo>
                  <a:cubicBezTo>
                    <a:pt x="1208002" y="1586869"/>
                    <a:pt x="1217328" y="1579288"/>
                    <a:pt x="1222310" y="1568750"/>
                  </a:cubicBezTo>
                  <a:cubicBezTo>
                    <a:pt x="1233840" y="1541456"/>
                    <a:pt x="1252625" y="1489802"/>
                    <a:pt x="1259632" y="1466113"/>
                  </a:cubicBezTo>
                  <a:cubicBezTo>
                    <a:pt x="1266891" y="1343225"/>
                    <a:pt x="1240237" y="1360586"/>
                    <a:pt x="1296955" y="1298162"/>
                  </a:cubicBezTo>
                  <a:cubicBezTo>
                    <a:pt x="1306894" y="1287213"/>
                    <a:pt x="1317810" y="1278928"/>
                    <a:pt x="1324947" y="1270170"/>
                  </a:cubicBezTo>
                  <a:cubicBezTo>
                    <a:pt x="1340496" y="1273823"/>
                    <a:pt x="1402365" y="1270658"/>
                    <a:pt x="1418253" y="1298162"/>
                  </a:cubicBezTo>
                  <a:cubicBezTo>
                    <a:pt x="1429714" y="1316108"/>
                    <a:pt x="1435250" y="1343427"/>
                    <a:pt x="1446245" y="1363477"/>
                  </a:cubicBezTo>
                  <a:cubicBezTo>
                    <a:pt x="1480823" y="1419531"/>
                    <a:pt x="1483414" y="1414374"/>
                    <a:pt x="1530220" y="1438121"/>
                  </a:cubicBezTo>
                  <a:cubicBezTo>
                    <a:pt x="1534402" y="1457335"/>
                    <a:pt x="1544846" y="1510773"/>
                    <a:pt x="1548881" y="1494105"/>
                  </a:cubicBezTo>
                  <a:cubicBezTo>
                    <a:pt x="1563546" y="1460622"/>
                    <a:pt x="1568264" y="1427581"/>
                    <a:pt x="1576873" y="1391468"/>
                  </a:cubicBezTo>
                  <a:cubicBezTo>
                    <a:pt x="1584801" y="1348245"/>
                    <a:pt x="1594810" y="1305434"/>
                    <a:pt x="1604865" y="1260840"/>
                  </a:cubicBezTo>
                  <a:cubicBezTo>
                    <a:pt x="1611749" y="1234849"/>
                    <a:pt x="1630038" y="1202278"/>
                    <a:pt x="1632857" y="1176864"/>
                  </a:cubicBezTo>
                  <a:cubicBezTo>
                    <a:pt x="1637120" y="1159218"/>
                    <a:pt x="1636370" y="1136486"/>
                    <a:pt x="1642188" y="1120881"/>
                  </a:cubicBezTo>
                  <a:cubicBezTo>
                    <a:pt x="1644225" y="1111163"/>
                    <a:pt x="1648165" y="1102283"/>
                    <a:pt x="1651518" y="1092889"/>
                  </a:cubicBezTo>
                  <a:cubicBezTo>
                    <a:pt x="1653205" y="1061942"/>
                    <a:pt x="1658008" y="1040252"/>
                    <a:pt x="1670179" y="1018244"/>
                  </a:cubicBezTo>
                  <a:cubicBezTo>
                    <a:pt x="1672981" y="997699"/>
                    <a:pt x="1676996" y="973921"/>
                    <a:pt x="1679510" y="952930"/>
                  </a:cubicBezTo>
                  <a:cubicBezTo>
                    <a:pt x="1681693" y="943278"/>
                    <a:pt x="1686910" y="934671"/>
                    <a:pt x="1688841" y="924938"/>
                  </a:cubicBezTo>
                  <a:cubicBezTo>
                    <a:pt x="1710106" y="843413"/>
                    <a:pt x="1684214" y="941399"/>
                    <a:pt x="1716832" y="822301"/>
                  </a:cubicBezTo>
                  <a:cubicBezTo>
                    <a:pt x="1711009" y="798195"/>
                    <a:pt x="1710990" y="781415"/>
                    <a:pt x="1707502" y="756987"/>
                  </a:cubicBezTo>
                  <a:cubicBezTo>
                    <a:pt x="1704962" y="740016"/>
                    <a:pt x="1697842" y="719083"/>
                    <a:pt x="1698171" y="701003"/>
                  </a:cubicBezTo>
                  <a:cubicBezTo>
                    <a:pt x="1700030" y="689939"/>
                    <a:pt x="1698255" y="671092"/>
                    <a:pt x="1707502" y="663681"/>
                  </a:cubicBezTo>
                  <a:cubicBezTo>
                    <a:pt x="1731775" y="642403"/>
                    <a:pt x="1780922" y="627852"/>
                    <a:pt x="1810139" y="617028"/>
                  </a:cubicBezTo>
                  <a:cubicBezTo>
                    <a:pt x="1880240" y="625276"/>
                    <a:pt x="1880799" y="608273"/>
                    <a:pt x="1912775" y="663681"/>
                  </a:cubicBezTo>
                  <a:cubicBezTo>
                    <a:pt x="1919155" y="671694"/>
                    <a:pt x="1919122" y="680301"/>
                    <a:pt x="1922106" y="691672"/>
                  </a:cubicBezTo>
                  <a:cubicBezTo>
                    <a:pt x="1928853" y="716416"/>
                    <a:pt x="1940767" y="766317"/>
                    <a:pt x="1940767" y="766317"/>
                  </a:cubicBezTo>
                  <a:cubicBezTo>
                    <a:pt x="1942740" y="792061"/>
                    <a:pt x="1949288" y="952886"/>
                    <a:pt x="1959428" y="999583"/>
                  </a:cubicBezTo>
                  <a:cubicBezTo>
                    <a:pt x="1963596" y="1018100"/>
                    <a:pt x="1975634" y="1035469"/>
                    <a:pt x="1978090" y="1055566"/>
                  </a:cubicBezTo>
                  <a:cubicBezTo>
                    <a:pt x="1986156" y="1082375"/>
                    <a:pt x="1988426" y="1107202"/>
                    <a:pt x="1996751" y="1139542"/>
                  </a:cubicBezTo>
                  <a:cubicBezTo>
                    <a:pt x="1998996" y="1149379"/>
                    <a:pt x="2011473" y="1157181"/>
                    <a:pt x="2015412" y="1167534"/>
                  </a:cubicBezTo>
                  <a:cubicBezTo>
                    <a:pt x="2053876" y="1240497"/>
                    <a:pt x="1988988" y="1141605"/>
                    <a:pt x="2043404" y="1223517"/>
                  </a:cubicBezTo>
                  <a:cubicBezTo>
                    <a:pt x="2063981" y="1218742"/>
                    <a:pt x="2092764" y="1219713"/>
                    <a:pt x="2108718" y="1204856"/>
                  </a:cubicBezTo>
                  <a:cubicBezTo>
                    <a:pt x="2124722" y="1187058"/>
                    <a:pt x="2132330" y="1163713"/>
                    <a:pt x="2136710" y="1139542"/>
                  </a:cubicBezTo>
                  <a:cubicBezTo>
                    <a:pt x="2138008" y="982885"/>
                    <a:pt x="2109814" y="835255"/>
                    <a:pt x="2146041" y="691672"/>
                  </a:cubicBezTo>
                  <a:cubicBezTo>
                    <a:pt x="2144905" y="678428"/>
                    <a:pt x="2157734" y="664953"/>
                    <a:pt x="2164702" y="654350"/>
                  </a:cubicBezTo>
                  <a:cubicBezTo>
                    <a:pt x="2177953" y="628814"/>
                    <a:pt x="2195775" y="609533"/>
                    <a:pt x="2211355" y="589036"/>
                  </a:cubicBezTo>
                  <a:cubicBezTo>
                    <a:pt x="2217611" y="580261"/>
                    <a:pt x="2224117" y="569999"/>
                    <a:pt x="2230016" y="561044"/>
                  </a:cubicBezTo>
                  <a:cubicBezTo>
                    <a:pt x="2235135" y="550964"/>
                    <a:pt x="2236224" y="542648"/>
                    <a:pt x="2239347" y="533052"/>
                  </a:cubicBezTo>
                  <a:cubicBezTo>
                    <a:pt x="2242541" y="396211"/>
                    <a:pt x="2234572" y="519488"/>
                    <a:pt x="2258008" y="421085"/>
                  </a:cubicBezTo>
                  <a:cubicBezTo>
                    <a:pt x="2261237" y="404612"/>
                    <a:pt x="2249047" y="370927"/>
                    <a:pt x="2267339" y="365101"/>
                  </a:cubicBezTo>
                  <a:cubicBezTo>
                    <a:pt x="2329054" y="347306"/>
                    <a:pt x="2398638" y="367966"/>
                    <a:pt x="2472612" y="355770"/>
                  </a:cubicBezTo>
                  <a:cubicBezTo>
                    <a:pt x="2484760" y="352581"/>
                    <a:pt x="2498392" y="350674"/>
                    <a:pt x="2509935" y="346440"/>
                  </a:cubicBezTo>
                  <a:cubicBezTo>
                    <a:pt x="2535225" y="336680"/>
                    <a:pt x="2575969" y="308616"/>
                    <a:pt x="2593910" y="299787"/>
                  </a:cubicBezTo>
                  <a:cubicBezTo>
                    <a:pt x="2599170" y="289829"/>
                    <a:pt x="2605141" y="280634"/>
                    <a:pt x="2612571" y="271795"/>
                  </a:cubicBezTo>
                  <a:cubicBezTo>
                    <a:pt x="2624044" y="259443"/>
                    <a:pt x="2641309" y="247444"/>
                    <a:pt x="2649894" y="234472"/>
                  </a:cubicBezTo>
                  <a:cubicBezTo>
                    <a:pt x="2695583" y="168948"/>
                    <a:pt x="2635747" y="221701"/>
                    <a:pt x="2696547" y="169158"/>
                  </a:cubicBezTo>
                  <a:cubicBezTo>
                    <a:pt x="2716853" y="149955"/>
                    <a:pt x="2751231" y="129296"/>
                    <a:pt x="2780522" y="113175"/>
                  </a:cubicBezTo>
                  <a:cubicBezTo>
                    <a:pt x="2795103" y="105346"/>
                    <a:pt x="2805317" y="103384"/>
                    <a:pt x="2817845" y="94513"/>
                  </a:cubicBezTo>
                  <a:cubicBezTo>
                    <a:pt x="2852882" y="75272"/>
                    <a:pt x="2841362" y="70759"/>
                    <a:pt x="2883159" y="57191"/>
                  </a:cubicBezTo>
                  <a:cubicBezTo>
                    <a:pt x="2895329" y="52660"/>
                    <a:pt x="2907619" y="49468"/>
                    <a:pt x="2920481" y="47860"/>
                  </a:cubicBezTo>
                  <a:cubicBezTo>
                    <a:pt x="3021901" y="28982"/>
                    <a:pt x="3023261" y="30044"/>
                    <a:pt x="3116424" y="19868"/>
                  </a:cubicBezTo>
                  <a:cubicBezTo>
                    <a:pt x="3170206" y="5959"/>
                    <a:pt x="3178298" y="501"/>
                    <a:pt x="3247053" y="1207"/>
                  </a:cubicBezTo>
                  <a:cubicBezTo>
                    <a:pt x="3432843" y="6228"/>
                    <a:pt x="3653237" y="6462"/>
                    <a:pt x="3890865" y="1207"/>
                  </a:cubicBezTo>
                </a:path>
              </a:pathLst>
            </a:custGeom>
            <a:noFill/>
            <a:ln w="19050">
              <a:solidFill>
                <a:schemeClr val="accent1"/>
              </a:solidFill>
              <a:extLst>
                <a:ext uri="{C807C97D-BFC1-408E-A445-0C87EB9F89A2}">
                  <ask:lineSketchStyleProps xmlns:ask="http://schemas.microsoft.com/office/drawing/2018/sketchyshapes" sd="1604545338">
                    <a:custGeom>
                      <a:avLst/>
                      <a:gdLst>
                        <a:gd name="connsiteX0" fmla="*/ 0 w 3890865"/>
                        <a:gd name="connsiteY0" fmla="*/ 2884366 h 2884366"/>
                        <a:gd name="connsiteX1" fmla="*/ 46653 w 3890865"/>
                        <a:gd name="connsiteY1" fmla="*/ 2875036 h 2884366"/>
                        <a:gd name="connsiteX2" fmla="*/ 111967 w 3890865"/>
                        <a:gd name="connsiteY2" fmla="*/ 2828383 h 2884366"/>
                        <a:gd name="connsiteX3" fmla="*/ 214604 w 3890865"/>
                        <a:gd name="connsiteY3" fmla="*/ 2753738 h 2884366"/>
                        <a:gd name="connsiteX4" fmla="*/ 251926 w 3890865"/>
                        <a:gd name="connsiteY4" fmla="*/ 2707085 h 2884366"/>
                        <a:gd name="connsiteX5" fmla="*/ 307910 w 3890865"/>
                        <a:gd name="connsiteY5" fmla="*/ 2651101 h 2884366"/>
                        <a:gd name="connsiteX6" fmla="*/ 326571 w 3890865"/>
                        <a:gd name="connsiteY6" fmla="*/ 2623109 h 2884366"/>
                        <a:gd name="connsiteX7" fmla="*/ 382555 w 3890865"/>
                        <a:gd name="connsiteY7" fmla="*/ 2576456 h 2884366"/>
                        <a:gd name="connsiteX8" fmla="*/ 457200 w 3890865"/>
                        <a:gd name="connsiteY8" fmla="*/ 2539134 h 2884366"/>
                        <a:gd name="connsiteX9" fmla="*/ 485192 w 3890865"/>
                        <a:gd name="connsiteY9" fmla="*/ 2548464 h 2884366"/>
                        <a:gd name="connsiteX10" fmla="*/ 522514 w 3890865"/>
                        <a:gd name="connsiteY10" fmla="*/ 2576456 h 2884366"/>
                        <a:gd name="connsiteX11" fmla="*/ 578498 w 3890865"/>
                        <a:gd name="connsiteY11" fmla="*/ 2585787 h 2884366"/>
                        <a:gd name="connsiteX12" fmla="*/ 597159 w 3890865"/>
                        <a:gd name="connsiteY12" fmla="*/ 2520472 h 2884366"/>
                        <a:gd name="connsiteX13" fmla="*/ 615820 w 3890865"/>
                        <a:gd name="connsiteY13" fmla="*/ 2436497 h 2884366"/>
                        <a:gd name="connsiteX14" fmla="*/ 681135 w 3890865"/>
                        <a:gd name="connsiteY14" fmla="*/ 2361852 h 2884366"/>
                        <a:gd name="connsiteX15" fmla="*/ 709126 w 3890865"/>
                        <a:gd name="connsiteY15" fmla="*/ 2343191 h 2884366"/>
                        <a:gd name="connsiteX16" fmla="*/ 746449 w 3890865"/>
                        <a:gd name="connsiteY16" fmla="*/ 2305868 h 2884366"/>
                        <a:gd name="connsiteX17" fmla="*/ 793102 w 3890865"/>
                        <a:gd name="connsiteY17" fmla="*/ 2240554 h 2884366"/>
                        <a:gd name="connsiteX18" fmla="*/ 802432 w 3890865"/>
                        <a:gd name="connsiteY18" fmla="*/ 2212562 h 2884366"/>
                        <a:gd name="connsiteX19" fmla="*/ 821094 w 3890865"/>
                        <a:gd name="connsiteY19" fmla="*/ 2193901 h 2884366"/>
                        <a:gd name="connsiteX20" fmla="*/ 839755 w 3890865"/>
                        <a:gd name="connsiteY20" fmla="*/ 2044611 h 2884366"/>
                        <a:gd name="connsiteX21" fmla="*/ 923730 w 3890865"/>
                        <a:gd name="connsiteY21" fmla="*/ 1885991 h 2884366"/>
                        <a:gd name="connsiteX22" fmla="*/ 933061 w 3890865"/>
                        <a:gd name="connsiteY22" fmla="*/ 1857999 h 2884366"/>
                        <a:gd name="connsiteX23" fmla="*/ 951722 w 3890865"/>
                        <a:gd name="connsiteY23" fmla="*/ 1830007 h 2884366"/>
                        <a:gd name="connsiteX24" fmla="*/ 961053 w 3890865"/>
                        <a:gd name="connsiteY24" fmla="*/ 1802015 h 2884366"/>
                        <a:gd name="connsiteX25" fmla="*/ 979714 w 3890865"/>
                        <a:gd name="connsiteY25" fmla="*/ 1764693 h 2884366"/>
                        <a:gd name="connsiteX26" fmla="*/ 989045 w 3890865"/>
                        <a:gd name="connsiteY26" fmla="*/ 1727370 h 2884366"/>
                        <a:gd name="connsiteX27" fmla="*/ 1129004 w 3890865"/>
                        <a:gd name="connsiteY27" fmla="*/ 1699379 h 2884366"/>
                        <a:gd name="connsiteX28" fmla="*/ 1184988 w 3890865"/>
                        <a:gd name="connsiteY28" fmla="*/ 1643395 h 2884366"/>
                        <a:gd name="connsiteX29" fmla="*/ 1203649 w 3890865"/>
                        <a:gd name="connsiteY29" fmla="*/ 1596742 h 2884366"/>
                        <a:gd name="connsiteX30" fmla="*/ 1222310 w 3890865"/>
                        <a:gd name="connsiteY30" fmla="*/ 1568750 h 2884366"/>
                        <a:gd name="connsiteX31" fmla="*/ 1259632 w 3890865"/>
                        <a:gd name="connsiteY31" fmla="*/ 1466113 h 2884366"/>
                        <a:gd name="connsiteX32" fmla="*/ 1296955 w 3890865"/>
                        <a:gd name="connsiteY32" fmla="*/ 1298162 h 2884366"/>
                        <a:gd name="connsiteX33" fmla="*/ 1324947 w 3890865"/>
                        <a:gd name="connsiteY33" fmla="*/ 1270170 h 2884366"/>
                        <a:gd name="connsiteX34" fmla="*/ 1418253 w 3890865"/>
                        <a:gd name="connsiteY34" fmla="*/ 1298162 h 2884366"/>
                        <a:gd name="connsiteX35" fmla="*/ 1446245 w 3890865"/>
                        <a:gd name="connsiteY35" fmla="*/ 1363477 h 2884366"/>
                        <a:gd name="connsiteX36" fmla="*/ 1530220 w 3890865"/>
                        <a:gd name="connsiteY36" fmla="*/ 1438121 h 2884366"/>
                        <a:gd name="connsiteX37" fmla="*/ 1548881 w 3890865"/>
                        <a:gd name="connsiteY37" fmla="*/ 1494105 h 2884366"/>
                        <a:gd name="connsiteX38" fmla="*/ 1576873 w 3890865"/>
                        <a:gd name="connsiteY38" fmla="*/ 1391468 h 2884366"/>
                        <a:gd name="connsiteX39" fmla="*/ 1604865 w 3890865"/>
                        <a:gd name="connsiteY39" fmla="*/ 1260840 h 2884366"/>
                        <a:gd name="connsiteX40" fmla="*/ 1632857 w 3890865"/>
                        <a:gd name="connsiteY40" fmla="*/ 1176864 h 2884366"/>
                        <a:gd name="connsiteX41" fmla="*/ 1642188 w 3890865"/>
                        <a:gd name="connsiteY41" fmla="*/ 1120881 h 2884366"/>
                        <a:gd name="connsiteX42" fmla="*/ 1651518 w 3890865"/>
                        <a:gd name="connsiteY42" fmla="*/ 1092889 h 2884366"/>
                        <a:gd name="connsiteX43" fmla="*/ 1670179 w 3890865"/>
                        <a:gd name="connsiteY43" fmla="*/ 1018244 h 2884366"/>
                        <a:gd name="connsiteX44" fmla="*/ 1679510 w 3890865"/>
                        <a:gd name="connsiteY44" fmla="*/ 952930 h 2884366"/>
                        <a:gd name="connsiteX45" fmla="*/ 1688841 w 3890865"/>
                        <a:gd name="connsiteY45" fmla="*/ 924938 h 2884366"/>
                        <a:gd name="connsiteX46" fmla="*/ 1716832 w 3890865"/>
                        <a:gd name="connsiteY46" fmla="*/ 822301 h 2884366"/>
                        <a:gd name="connsiteX47" fmla="*/ 1707502 w 3890865"/>
                        <a:gd name="connsiteY47" fmla="*/ 756987 h 2884366"/>
                        <a:gd name="connsiteX48" fmla="*/ 1698171 w 3890865"/>
                        <a:gd name="connsiteY48" fmla="*/ 701003 h 2884366"/>
                        <a:gd name="connsiteX49" fmla="*/ 1707502 w 3890865"/>
                        <a:gd name="connsiteY49" fmla="*/ 663681 h 2884366"/>
                        <a:gd name="connsiteX50" fmla="*/ 1810139 w 3890865"/>
                        <a:gd name="connsiteY50" fmla="*/ 617028 h 2884366"/>
                        <a:gd name="connsiteX51" fmla="*/ 1912775 w 3890865"/>
                        <a:gd name="connsiteY51" fmla="*/ 663681 h 2884366"/>
                        <a:gd name="connsiteX52" fmla="*/ 1922106 w 3890865"/>
                        <a:gd name="connsiteY52" fmla="*/ 691672 h 2884366"/>
                        <a:gd name="connsiteX53" fmla="*/ 1940767 w 3890865"/>
                        <a:gd name="connsiteY53" fmla="*/ 766317 h 2884366"/>
                        <a:gd name="connsiteX54" fmla="*/ 1959428 w 3890865"/>
                        <a:gd name="connsiteY54" fmla="*/ 999583 h 2884366"/>
                        <a:gd name="connsiteX55" fmla="*/ 1978090 w 3890865"/>
                        <a:gd name="connsiteY55" fmla="*/ 1055566 h 2884366"/>
                        <a:gd name="connsiteX56" fmla="*/ 1996751 w 3890865"/>
                        <a:gd name="connsiteY56" fmla="*/ 1139542 h 2884366"/>
                        <a:gd name="connsiteX57" fmla="*/ 2015412 w 3890865"/>
                        <a:gd name="connsiteY57" fmla="*/ 1167534 h 2884366"/>
                        <a:gd name="connsiteX58" fmla="*/ 2043404 w 3890865"/>
                        <a:gd name="connsiteY58" fmla="*/ 1223517 h 2884366"/>
                        <a:gd name="connsiteX59" fmla="*/ 2108718 w 3890865"/>
                        <a:gd name="connsiteY59" fmla="*/ 1204856 h 2884366"/>
                        <a:gd name="connsiteX60" fmla="*/ 2136710 w 3890865"/>
                        <a:gd name="connsiteY60" fmla="*/ 1139542 h 2884366"/>
                        <a:gd name="connsiteX61" fmla="*/ 2146041 w 3890865"/>
                        <a:gd name="connsiteY61" fmla="*/ 691672 h 2884366"/>
                        <a:gd name="connsiteX62" fmla="*/ 2164702 w 3890865"/>
                        <a:gd name="connsiteY62" fmla="*/ 654350 h 2884366"/>
                        <a:gd name="connsiteX63" fmla="*/ 2211355 w 3890865"/>
                        <a:gd name="connsiteY63" fmla="*/ 589036 h 2884366"/>
                        <a:gd name="connsiteX64" fmla="*/ 2230016 w 3890865"/>
                        <a:gd name="connsiteY64" fmla="*/ 561044 h 2884366"/>
                        <a:gd name="connsiteX65" fmla="*/ 2239347 w 3890865"/>
                        <a:gd name="connsiteY65" fmla="*/ 533052 h 2884366"/>
                        <a:gd name="connsiteX66" fmla="*/ 2258008 w 3890865"/>
                        <a:gd name="connsiteY66" fmla="*/ 421085 h 2884366"/>
                        <a:gd name="connsiteX67" fmla="*/ 2267339 w 3890865"/>
                        <a:gd name="connsiteY67" fmla="*/ 365101 h 2884366"/>
                        <a:gd name="connsiteX68" fmla="*/ 2472612 w 3890865"/>
                        <a:gd name="connsiteY68" fmla="*/ 355770 h 2884366"/>
                        <a:gd name="connsiteX69" fmla="*/ 2509935 w 3890865"/>
                        <a:gd name="connsiteY69" fmla="*/ 346440 h 2884366"/>
                        <a:gd name="connsiteX70" fmla="*/ 2593910 w 3890865"/>
                        <a:gd name="connsiteY70" fmla="*/ 299787 h 2884366"/>
                        <a:gd name="connsiteX71" fmla="*/ 2612571 w 3890865"/>
                        <a:gd name="connsiteY71" fmla="*/ 271795 h 2884366"/>
                        <a:gd name="connsiteX72" fmla="*/ 2649894 w 3890865"/>
                        <a:gd name="connsiteY72" fmla="*/ 234472 h 2884366"/>
                        <a:gd name="connsiteX73" fmla="*/ 2696547 w 3890865"/>
                        <a:gd name="connsiteY73" fmla="*/ 169158 h 2884366"/>
                        <a:gd name="connsiteX74" fmla="*/ 2780522 w 3890865"/>
                        <a:gd name="connsiteY74" fmla="*/ 113175 h 2884366"/>
                        <a:gd name="connsiteX75" fmla="*/ 2817845 w 3890865"/>
                        <a:gd name="connsiteY75" fmla="*/ 94513 h 2884366"/>
                        <a:gd name="connsiteX76" fmla="*/ 2883159 w 3890865"/>
                        <a:gd name="connsiteY76" fmla="*/ 57191 h 2884366"/>
                        <a:gd name="connsiteX77" fmla="*/ 2920481 w 3890865"/>
                        <a:gd name="connsiteY77" fmla="*/ 47860 h 2884366"/>
                        <a:gd name="connsiteX78" fmla="*/ 3116424 w 3890865"/>
                        <a:gd name="connsiteY78" fmla="*/ 19868 h 2884366"/>
                        <a:gd name="connsiteX79" fmla="*/ 3247053 w 3890865"/>
                        <a:gd name="connsiteY79" fmla="*/ 1207 h 2884366"/>
                        <a:gd name="connsiteX80" fmla="*/ 3890865 w 3890865"/>
                        <a:gd name="connsiteY80" fmla="*/ 1207 h 28843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  <a:cxn ang="0">
                          <a:pos x="connsiteX68" y="connsiteY68"/>
                        </a:cxn>
                        <a:cxn ang="0">
                          <a:pos x="connsiteX69" y="connsiteY69"/>
                        </a:cxn>
                        <a:cxn ang="0">
                          <a:pos x="connsiteX70" y="connsiteY70"/>
                        </a:cxn>
                        <a:cxn ang="0">
                          <a:pos x="connsiteX71" y="connsiteY71"/>
                        </a:cxn>
                        <a:cxn ang="0">
                          <a:pos x="connsiteX72" y="connsiteY72"/>
                        </a:cxn>
                        <a:cxn ang="0">
                          <a:pos x="connsiteX73" y="connsiteY73"/>
                        </a:cxn>
                        <a:cxn ang="0">
                          <a:pos x="connsiteX74" y="connsiteY74"/>
                        </a:cxn>
                        <a:cxn ang="0">
                          <a:pos x="connsiteX75" y="connsiteY75"/>
                        </a:cxn>
                        <a:cxn ang="0">
                          <a:pos x="connsiteX76" y="connsiteY76"/>
                        </a:cxn>
                        <a:cxn ang="0">
                          <a:pos x="connsiteX77" y="connsiteY77"/>
                        </a:cxn>
                        <a:cxn ang="0">
                          <a:pos x="connsiteX78" y="connsiteY78"/>
                        </a:cxn>
                        <a:cxn ang="0">
                          <a:pos x="connsiteX79" y="connsiteY79"/>
                        </a:cxn>
                        <a:cxn ang="0">
                          <a:pos x="connsiteX80" y="connsiteY80"/>
                        </a:cxn>
                      </a:cxnLst>
                      <a:rect l="l" t="t" r="r" b="b"/>
                      <a:pathLst>
                        <a:path w="3890865" h="2884366">
                          <a:moveTo>
                            <a:pt x="0" y="2884366"/>
                          </a:moveTo>
                          <a:cubicBezTo>
                            <a:pt x="15551" y="2881256"/>
                            <a:pt x="31804" y="2880604"/>
                            <a:pt x="46653" y="2875036"/>
                          </a:cubicBezTo>
                          <a:cubicBezTo>
                            <a:pt x="55989" y="2871535"/>
                            <a:pt x="109488" y="2830118"/>
                            <a:pt x="111967" y="2828383"/>
                          </a:cubicBezTo>
                          <a:cubicBezTo>
                            <a:pt x="144404" y="2805677"/>
                            <a:pt x="186059" y="2782283"/>
                            <a:pt x="214604" y="2753738"/>
                          </a:cubicBezTo>
                          <a:cubicBezTo>
                            <a:pt x="228686" y="2739656"/>
                            <a:pt x="238530" y="2721821"/>
                            <a:pt x="251926" y="2707085"/>
                          </a:cubicBezTo>
                          <a:cubicBezTo>
                            <a:pt x="269679" y="2687557"/>
                            <a:pt x="293271" y="2673060"/>
                            <a:pt x="307910" y="2651101"/>
                          </a:cubicBezTo>
                          <a:cubicBezTo>
                            <a:pt x="314130" y="2641770"/>
                            <a:pt x="319392" y="2631724"/>
                            <a:pt x="326571" y="2623109"/>
                          </a:cubicBezTo>
                          <a:cubicBezTo>
                            <a:pt x="343025" y="2603365"/>
                            <a:pt x="360128" y="2588689"/>
                            <a:pt x="382555" y="2576456"/>
                          </a:cubicBezTo>
                          <a:cubicBezTo>
                            <a:pt x="406977" y="2563135"/>
                            <a:pt x="457200" y="2539134"/>
                            <a:pt x="457200" y="2539134"/>
                          </a:cubicBezTo>
                          <a:cubicBezTo>
                            <a:pt x="466531" y="2542244"/>
                            <a:pt x="476653" y="2543584"/>
                            <a:pt x="485192" y="2548464"/>
                          </a:cubicBezTo>
                          <a:cubicBezTo>
                            <a:pt x="498694" y="2556179"/>
                            <a:pt x="508075" y="2570680"/>
                            <a:pt x="522514" y="2576456"/>
                          </a:cubicBezTo>
                          <a:cubicBezTo>
                            <a:pt x="540080" y="2583482"/>
                            <a:pt x="559837" y="2582677"/>
                            <a:pt x="578498" y="2585787"/>
                          </a:cubicBezTo>
                          <a:cubicBezTo>
                            <a:pt x="584718" y="2564015"/>
                            <a:pt x="591667" y="2542439"/>
                            <a:pt x="597159" y="2520472"/>
                          </a:cubicBezTo>
                          <a:cubicBezTo>
                            <a:pt x="599814" y="2509852"/>
                            <a:pt x="610076" y="2449901"/>
                            <a:pt x="615820" y="2436497"/>
                          </a:cubicBezTo>
                          <a:cubicBezTo>
                            <a:pt x="625684" y="2413480"/>
                            <a:pt x="667728" y="2370790"/>
                            <a:pt x="681135" y="2361852"/>
                          </a:cubicBezTo>
                          <a:cubicBezTo>
                            <a:pt x="690465" y="2355632"/>
                            <a:pt x="700612" y="2350489"/>
                            <a:pt x="709126" y="2343191"/>
                          </a:cubicBezTo>
                          <a:cubicBezTo>
                            <a:pt x="722484" y="2331741"/>
                            <a:pt x="735892" y="2319943"/>
                            <a:pt x="746449" y="2305868"/>
                          </a:cubicBezTo>
                          <a:cubicBezTo>
                            <a:pt x="781169" y="2259575"/>
                            <a:pt x="765815" y="2281485"/>
                            <a:pt x="793102" y="2240554"/>
                          </a:cubicBezTo>
                          <a:cubicBezTo>
                            <a:pt x="796212" y="2231223"/>
                            <a:pt x="797372" y="2220996"/>
                            <a:pt x="802432" y="2212562"/>
                          </a:cubicBezTo>
                          <a:cubicBezTo>
                            <a:pt x="806958" y="2205019"/>
                            <a:pt x="818779" y="2202388"/>
                            <a:pt x="821094" y="2193901"/>
                          </a:cubicBezTo>
                          <a:cubicBezTo>
                            <a:pt x="821986" y="2190632"/>
                            <a:pt x="834927" y="2057716"/>
                            <a:pt x="839755" y="2044611"/>
                          </a:cubicBezTo>
                          <a:cubicBezTo>
                            <a:pt x="892859" y="1900473"/>
                            <a:pt x="879047" y="1975358"/>
                            <a:pt x="923730" y="1885991"/>
                          </a:cubicBezTo>
                          <a:cubicBezTo>
                            <a:pt x="928128" y="1877194"/>
                            <a:pt x="928662" y="1866796"/>
                            <a:pt x="933061" y="1857999"/>
                          </a:cubicBezTo>
                          <a:cubicBezTo>
                            <a:pt x="938076" y="1847969"/>
                            <a:pt x="946707" y="1840037"/>
                            <a:pt x="951722" y="1830007"/>
                          </a:cubicBezTo>
                          <a:cubicBezTo>
                            <a:pt x="956121" y="1821210"/>
                            <a:pt x="957179" y="1811055"/>
                            <a:pt x="961053" y="1802015"/>
                          </a:cubicBezTo>
                          <a:cubicBezTo>
                            <a:pt x="966532" y="1789231"/>
                            <a:pt x="974830" y="1777716"/>
                            <a:pt x="979714" y="1764693"/>
                          </a:cubicBezTo>
                          <a:cubicBezTo>
                            <a:pt x="984217" y="1752686"/>
                            <a:pt x="981932" y="1738040"/>
                            <a:pt x="989045" y="1727370"/>
                          </a:cubicBezTo>
                          <a:cubicBezTo>
                            <a:pt x="1013402" y="1690834"/>
                            <a:pt x="1122073" y="1699957"/>
                            <a:pt x="1129004" y="1699379"/>
                          </a:cubicBezTo>
                          <a:cubicBezTo>
                            <a:pt x="1159625" y="1678965"/>
                            <a:pt x="1164565" y="1680156"/>
                            <a:pt x="1184988" y="1643395"/>
                          </a:cubicBezTo>
                          <a:cubicBezTo>
                            <a:pt x="1193122" y="1628754"/>
                            <a:pt x="1196159" y="1611723"/>
                            <a:pt x="1203649" y="1596742"/>
                          </a:cubicBezTo>
                          <a:cubicBezTo>
                            <a:pt x="1208664" y="1586712"/>
                            <a:pt x="1217295" y="1578780"/>
                            <a:pt x="1222310" y="1568750"/>
                          </a:cubicBezTo>
                          <a:cubicBezTo>
                            <a:pt x="1235294" y="1542782"/>
                            <a:pt x="1250922" y="1492242"/>
                            <a:pt x="1259632" y="1466113"/>
                          </a:cubicBezTo>
                          <a:cubicBezTo>
                            <a:pt x="1268096" y="1347629"/>
                            <a:pt x="1243475" y="1360556"/>
                            <a:pt x="1296955" y="1298162"/>
                          </a:cubicBezTo>
                          <a:cubicBezTo>
                            <a:pt x="1305543" y="1288143"/>
                            <a:pt x="1315616" y="1279501"/>
                            <a:pt x="1324947" y="1270170"/>
                          </a:cubicBezTo>
                          <a:cubicBezTo>
                            <a:pt x="1345617" y="1273123"/>
                            <a:pt x="1400387" y="1271363"/>
                            <a:pt x="1418253" y="1298162"/>
                          </a:cubicBezTo>
                          <a:cubicBezTo>
                            <a:pt x="1431392" y="1317871"/>
                            <a:pt x="1433831" y="1343304"/>
                            <a:pt x="1446245" y="1363477"/>
                          </a:cubicBezTo>
                          <a:cubicBezTo>
                            <a:pt x="1480813" y="1419651"/>
                            <a:pt x="1483189" y="1414606"/>
                            <a:pt x="1530220" y="1438121"/>
                          </a:cubicBezTo>
                          <a:cubicBezTo>
                            <a:pt x="1536440" y="1456782"/>
                            <a:pt x="1543477" y="1513019"/>
                            <a:pt x="1548881" y="1494105"/>
                          </a:cubicBezTo>
                          <a:cubicBezTo>
                            <a:pt x="1557991" y="1462221"/>
                            <a:pt x="1569457" y="1424841"/>
                            <a:pt x="1576873" y="1391468"/>
                          </a:cubicBezTo>
                          <a:cubicBezTo>
                            <a:pt x="1586533" y="1347997"/>
                            <a:pt x="1590783" y="1303086"/>
                            <a:pt x="1604865" y="1260840"/>
                          </a:cubicBezTo>
                          <a:cubicBezTo>
                            <a:pt x="1614196" y="1232848"/>
                            <a:pt x="1625254" y="1205374"/>
                            <a:pt x="1632857" y="1176864"/>
                          </a:cubicBezTo>
                          <a:cubicBezTo>
                            <a:pt x="1637732" y="1158584"/>
                            <a:pt x="1638084" y="1139349"/>
                            <a:pt x="1642188" y="1120881"/>
                          </a:cubicBezTo>
                          <a:cubicBezTo>
                            <a:pt x="1644322" y="1111280"/>
                            <a:pt x="1649133" y="1102431"/>
                            <a:pt x="1651518" y="1092889"/>
                          </a:cubicBezTo>
                          <a:lnTo>
                            <a:pt x="1670179" y="1018244"/>
                          </a:lnTo>
                          <a:cubicBezTo>
                            <a:pt x="1673289" y="996473"/>
                            <a:pt x="1675197" y="974495"/>
                            <a:pt x="1679510" y="952930"/>
                          </a:cubicBezTo>
                          <a:cubicBezTo>
                            <a:pt x="1681439" y="943286"/>
                            <a:pt x="1686456" y="934480"/>
                            <a:pt x="1688841" y="924938"/>
                          </a:cubicBezTo>
                          <a:cubicBezTo>
                            <a:pt x="1715220" y="819422"/>
                            <a:pt x="1676794" y="942416"/>
                            <a:pt x="1716832" y="822301"/>
                          </a:cubicBezTo>
                          <a:cubicBezTo>
                            <a:pt x="1713722" y="800530"/>
                            <a:pt x="1710846" y="778724"/>
                            <a:pt x="1707502" y="756987"/>
                          </a:cubicBezTo>
                          <a:cubicBezTo>
                            <a:pt x="1704625" y="738288"/>
                            <a:pt x="1698171" y="719922"/>
                            <a:pt x="1698171" y="701003"/>
                          </a:cubicBezTo>
                          <a:cubicBezTo>
                            <a:pt x="1698171" y="688179"/>
                            <a:pt x="1697918" y="672201"/>
                            <a:pt x="1707502" y="663681"/>
                          </a:cubicBezTo>
                          <a:cubicBezTo>
                            <a:pt x="1732538" y="641427"/>
                            <a:pt x="1776405" y="628272"/>
                            <a:pt x="1810139" y="617028"/>
                          </a:cubicBezTo>
                          <a:cubicBezTo>
                            <a:pt x="1882424" y="626063"/>
                            <a:pt x="1880773" y="607677"/>
                            <a:pt x="1912775" y="663681"/>
                          </a:cubicBezTo>
                          <a:cubicBezTo>
                            <a:pt x="1917655" y="672220"/>
                            <a:pt x="1919518" y="682183"/>
                            <a:pt x="1922106" y="691672"/>
                          </a:cubicBezTo>
                          <a:cubicBezTo>
                            <a:pt x="1928854" y="716416"/>
                            <a:pt x="1940767" y="766317"/>
                            <a:pt x="1940767" y="766317"/>
                          </a:cubicBezTo>
                          <a:cubicBezTo>
                            <a:pt x="1942302" y="790877"/>
                            <a:pt x="1949988" y="952385"/>
                            <a:pt x="1959428" y="999583"/>
                          </a:cubicBezTo>
                          <a:cubicBezTo>
                            <a:pt x="1963286" y="1018872"/>
                            <a:pt x="1973022" y="1036560"/>
                            <a:pt x="1978090" y="1055566"/>
                          </a:cubicBezTo>
                          <a:cubicBezTo>
                            <a:pt x="1985479" y="1083273"/>
                            <a:pt x="1987683" y="1112339"/>
                            <a:pt x="1996751" y="1139542"/>
                          </a:cubicBezTo>
                          <a:cubicBezTo>
                            <a:pt x="2000297" y="1150181"/>
                            <a:pt x="2010397" y="1157504"/>
                            <a:pt x="2015412" y="1167534"/>
                          </a:cubicBezTo>
                          <a:cubicBezTo>
                            <a:pt x="2054039" y="1244789"/>
                            <a:pt x="1989928" y="1143305"/>
                            <a:pt x="2043404" y="1223517"/>
                          </a:cubicBezTo>
                          <a:cubicBezTo>
                            <a:pt x="2065175" y="1217297"/>
                            <a:pt x="2091888" y="1220003"/>
                            <a:pt x="2108718" y="1204856"/>
                          </a:cubicBezTo>
                          <a:cubicBezTo>
                            <a:pt x="2126324" y="1189011"/>
                            <a:pt x="2134992" y="1163166"/>
                            <a:pt x="2136710" y="1139542"/>
                          </a:cubicBezTo>
                          <a:cubicBezTo>
                            <a:pt x="2147541" y="990613"/>
                            <a:pt x="2137441" y="840747"/>
                            <a:pt x="2146041" y="691672"/>
                          </a:cubicBezTo>
                          <a:cubicBezTo>
                            <a:pt x="2146842" y="677786"/>
                            <a:pt x="2157801" y="666426"/>
                            <a:pt x="2164702" y="654350"/>
                          </a:cubicBezTo>
                          <a:cubicBezTo>
                            <a:pt x="2177271" y="632355"/>
                            <a:pt x="2197045" y="609070"/>
                            <a:pt x="2211355" y="589036"/>
                          </a:cubicBezTo>
                          <a:cubicBezTo>
                            <a:pt x="2217873" y="579911"/>
                            <a:pt x="2225001" y="571074"/>
                            <a:pt x="2230016" y="561044"/>
                          </a:cubicBezTo>
                          <a:cubicBezTo>
                            <a:pt x="2234415" y="552247"/>
                            <a:pt x="2236237" y="542383"/>
                            <a:pt x="2239347" y="533052"/>
                          </a:cubicBezTo>
                          <a:cubicBezTo>
                            <a:pt x="2257224" y="407906"/>
                            <a:pt x="2239818" y="521128"/>
                            <a:pt x="2258008" y="421085"/>
                          </a:cubicBezTo>
                          <a:cubicBezTo>
                            <a:pt x="2261392" y="402471"/>
                            <a:pt x="2249240" y="370609"/>
                            <a:pt x="2267339" y="365101"/>
                          </a:cubicBezTo>
                          <a:cubicBezTo>
                            <a:pt x="2332866" y="345158"/>
                            <a:pt x="2404188" y="358880"/>
                            <a:pt x="2472612" y="355770"/>
                          </a:cubicBezTo>
                          <a:cubicBezTo>
                            <a:pt x="2485053" y="352660"/>
                            <a:pt x="2497928" y="350943"/>
                            <a:pt x="2509935" y="346440"/>
                          </a:cubicBezTo>
                          <a:cubicBezTo>
                            <a:pt x="2533731" y="337517"/>
                            <a:pt x="2574116" y="311664"/>
                            <a:pt x="2593910" y="299787"/>
                          </a:cubicBezTo>
                          <a:cubicBezTo>
                            <a:pt x="2600130" y="290456"/>
                            <a:pt x="2605273" y="280309"/>
                            <a:pt x="2612571" y="271795"/>
                          </a:cubicBezTo>
                          <a:cubicBezTo>
                            <a:pt x="2624021" y="258436"/>
                            <a:pt x="2639337" y="248547"/>
                            <a:pt x="2649894" y="234472"/>
                          </a:cubicBezTo>
                          <a:cubicBezTo>
                            <a:pt x="2696883" y="171820"/>
                            <a:pt x="2637443" y="219819"/>
                            <a:pt x="2696547" y="169158"/>
                          </a:cubicBezTo>
                          <a:cubicBezTo>
                            <a:pt x="2722387" y="147009"/>
                            <a:pt x="2750843" y="129663"/>
                            <a:pt x="2780522" y="113175"/>
                          </a:cubicBezTo>
                          <a:cubicBezTo>
                            <a:pt x="2792681" y="106420"/>
                            <a:pt x="2805768" y="101414"/>
                            <a:pt x="2817845" y="94513"/>
                          </a:cubicBezTo>
                          <a:cubicBezTo>
                            <a:pt x="2852297" y="74826"/>
                            <a:pt x="2842149" y="72570"/>
                            <a:pt x="2883159" y="57191"/>
                          </a:cubicBezTo>
                          <a:cubicBezTo>
                            <a:pt x="2895166" y="52688"/>
                            <a:pt x="2907877" y="50223"/>
                            <a:pt x="2920481" y="47860"/>
                          </a:cubicBezTo>
                          <a:cubicBezTo>
                            <a:pt x="3022107" y="28805"/>
                            <a:pt x="3023219" y="30225"/>
                            <a:pt x="3116424" y="19868"/>
                          </a:cubicBezTo>
                          <a:cubicBezTo>
                            <a:pt x="3168055" y="6961"/>
                            <a:pt x="3180024" y="2056"/>
                            <a:pt x="3247053" y="1207"/>
                          </a:cubicBezTo>
                          <a:cubicBezTo>
                            <a:pt x="3461640" y="-1509"/>
                            <a:pt x="3676261" y="1207"/>
                            <a:pt x="3890865" y="1207"/>
                          </a:cubicBezTo>
                        </a:path>
                      </a:pathLst>
                    </a:cu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0">
              <a:srgbClr val="787070"/>
            </a:lnRef>
            <a:fillRef idx="1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01A03C1B-4C60-629C-BA9A-E86FFC852C4F}"/>
                </a:ext>
              </a:extLst>
            </p:cNvPr>
            <p:cNvCxnSpPr/>
            <p:nvPr/>
          </p:nvCxnSpPr>
          <p:spPr>
            <a:xfrm flipV="1">
              <a:off x="7800392" y="1342401"/>
              <a:ext cx="3044392" cy="2626565"/>
            </a:xfrm>
            <a:prstGeom prst="line">
              <a:avLst/>
            </a:prstGeom>
            <a:ln w="28575" cap="sq">
              <a:solidFill>
                <a:srgbClr val="92D050"/>
              </a:solidFill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99433409-3677-1D6A-BAB9-AB6A09B42E0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00392" y="2404872"/>
              <a:ext cx="3890865" cy="250811"/>
            </a:xfrm>
            <a:prstGeom prst="line">
              <a:avLst/>
            </a:prstGeom>
            <a:ln w="28575" cap="sq">
              <a:solidFill>
                <a:srgbClr val="FFD100"/>
              </a:solidFill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50B348D6-5FC7-0D4D-C79D-2848993AF759}"/>
                </a:ext>
              </a:extLst>
            </p:cNvPr>
            <p:cNvCxnSpPr/>
            <p:nvPr/>
          </p:nvCxnSpPr>
          <p:spPr>
            <a:xfrm>
              <a:off x="10387584" y="4361688"/>
              <a:ext cx="0" cy="0"/>
            </a:xfrm>
            <a:prstGeom prst="line">
              <a:avLst/>
            </a:prstGeom>
            <a:ln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455D4BC-BE15-689F-45B1-EE0CD1D2E029}"/>
                </a:ext>
              </a:extLst>
            </p:cNvPr>
            <p:cNvCxnSpPr/>
            <p:nvPr/>
          </p:nvCxnSpPr>
          <p:spPr>
            <a:xfrm flipV="1">
              <a:off x="10405872" y="1463040"/>
              <a:ext cx="0" cy="2880360"/>
            </a:xfrm>
            <a:prstGeom prst="line">
              <a:avLst/>
            </a:prstGeom>
            <a:ln w="12700" cap="sq">
              <a:prstDash val="dash"/>
            </a:ln>
          </p:spPr>
          <p:style>
            <a:lnRef idx="1">
              <a:srgbClr val="787070"/>
            </a:lnRef>
            <a:fillRef idx="0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254180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Choice to Make When Using Neural Networks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Network structure and properties</a:t>
            </a:r>
          </a:p>
          <a:p>
            <a:pPr lvl="1"/>
            <a:r>
              <a:rPr lang="en-US" dirty="0"/>
              <a:t>How many </a:t>
            </a:r>
            <a:r>
              <a:rPr lang="en-US" b="1" dirty="0"/>
              <a:t>layers </a:t>
            </a:r>
            <a:r>
              <a:rPr lang="en-US" dirty="0"/>
              <a:t>will you use?</a:t>
            </a:r>
          </a:p>
          <a:p>
            <a:pPr lvl="1"/>
            <a:r>
              <a:rPr lang="en-US" dirty="0"/>
              <a:t>How many </a:t>
            </a:r>
            <a:r>
              <a:rPr lang="en-US" b="1" dirty="0"/>
              <a:t>nodes </a:t>
            </a:r>
            <a:r>
              <a:rPr lang="en-US" dirty="0"/>
              <a:t>will be found in each layer?</a:t>
            </a:r>
          </a:p>
          <a:p>
            <a:pPr lvl="1"/>
            <a:r>
              <a:rPr lang="en-US" dirty="0"/>
              <a:t>Which </a:t>
            </a:r>
            <a:r>
              <a:rPr lang="en-US" b="1" dirty="0"/>
              <a:t>activation function </a:t>
            </a:r>
            <a:r>
              <a:rPr lang="en-US" dirty="0"/>
              <a:t>will we use?</a:t>
            </a:r>
          </a:p>
          <a:p>
            <a:r>
              <a:rPr lang="en-US" dirty="0"/>
              <a:t>Train the network effectively</a:t>
            </a:r>
          </a:p>
          <a:p>
            <a:pPr lvl="1"/>
            <a:r>
              <a:rPr lang="en-US" dirty="0"/>
              <a:t>Which training algorithm will we choose? (Consider using an algorithm with </a:t>
            </a:r>
            <a:r>
              <a:rPr lang="en-US" b="1" dirty="0"/>
              <a:t>learning rate decay</a:t>
            </a:r>
            <a:r>
              <a:rPr lang="en-US" dirty="0"/>
              <a:t> like Adam)</a:t>
            </a:r>
          </a:p>
          <a:p>
            <a:pPr lvl="1"/>
            <a:r>
              <a:rPr lang="en-US" dirty="0"/>
              <a:t>Which </a:t>
            </a:r>
            <a:r>
              <a:rPr lang="en-US" b="1" dirty="0"/>
              <a:t>mini-batch</a:t>
            </a:r>
            <a:r>
              <a:rPr lang="en-US" dirty="0"/>
              <a:t> size will we use (Smaller batches can be slower and more volatile, but can help escape local minima/saddle points)</a:t>
            </a:r>
          </a:p>
          <a:p>
            <a:pPr lvl="1"/>
            <a:r>
              <a:rPr lang="en-US" dirty="0"/>
              <a:t>How long will we train the network (number of </a:t>
            </a:r>
            <a:r>
              <a:rPr lang="en-US" b="1" dirty="0"/>
              <a:t>epochs</a:t>
            </a:r>
            <a:r>
              <a:rPr lang="en-US" dirty="0"/>
              <a:t>)?</a:t>
            </a:r>
          </a:p>
          <a:p>
            <a:r>
              <a:rPr lang="en-US" dirty="0"/>
              <a:t>Avoid </a:t>
            </a:r>
            <a:r>
              <a:rPr lang="en-US" b="1" dirty="0"/>
              <a:t>overfitting</a:t>
            </a:r>
            <a:r>
              <a:rPr lang="en-US" dirty="0"/>
              <a:t>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700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Overfitting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Neural networks are flexible models, with a (potentially) large number of parameters – </a:t>
            </a:r>
            <a:r>
              <a:rPr lang="en-US" b="1" dirty="0"/>
              <a:t>overfitting is a concern</a:t>
            </a:r>
            <a:endParaRPr lang="en-US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Strategies to avoid overfitting in ANNs include</a:t>
            </a:r>
            <a:r>
              <a:rPr lang="en-US" dirty="0"/>
              <a:t>:</a:t>
            </a:r>
          </a:p>
          <a:p>
            <a:r>
              <a:rPr lang="en-US" dirty="0"/>
              <a:t>Multiple narrow layers vs. single wide layer</a:t>
            </a:r>
          </a:p>
          <a:p>
            <a:r>
              <a:rPr lang="en-US" dirty="0"/>
              <a:t>Weight </a:t>
            </a:r>
            <a:r>
              <a:rPr lang="en-US" b="1" dirty="0"/>
              <a:t>regularization</a:t>
            </a:r>
            <a:r>
              <a:rPr lang="en-US" dirty="0"/>
              <a:t>: penalizing large weights in the cost function</a:t>
            </a:r>
          </a:p>
          <a:p>
            <a:r>
              <a:rPr lang="en-US" b="1" dirty="0"/>
              <a:t>Dropout</a:t>
            </a:r>
            <a:r>
              <a:rPr lang="en-US" dirty="0"/>
              <a:t>: randomly set a fraction of neurons’ activations to 0 during training</a:t>
            </a:r>
          </a:p>
          <a:p>
            <a:pPr lvl="1"/>
            <a:r>
              <a:rPr lang="en-US" dirty="0"/>
              <a:t>Forces redundancy of neurons, and reduces neuron specialization</a:t>
            </a:r>
          </a:p>
          <a:p>
            <a:r>
              <a:rPr lang="en-US" b="1" dirty="0"/>
              <a:t>Early stopping </a:t>
            </a:r>
            <a:r>
              <a:rPr lang="en-US" dirty="0"/>
              <a:t>via a validation data set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326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Time to build some networks!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111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64D75C-F256-EF46-AFCE-F978653CD0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Networks Wrap-Up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7A237E-E314-1B49-94B5-599EB9A67E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Models discussed</a:t>
            </a:r>
          </a:p>
          <a:p>
            <a:pPr lvl="1"/>
            <a:r>
              <a:rPr lang="en-US" dirty="0"/>
              <a:t>Neural networks: single and multiple layers</a:t>
            </a:r>
          </a:p>
          <a:p>
            <a:r>
              <a:rPr lang="en-US" dirty="0"/>
              <a:t>Tools discussed</a:t>
            </a:r>
          </a:p>
          <a:p>
            <a:pPr lvl="1"/>
            <a:r>
              <a:rPr lang="en-US" dirty="0"/>
              <a:t>TensorFlow and </a:t>
            </a:r>
            <a:r>
              <a:rPr lang="en-US" dirty="0" err="1"/>
              <a:t>Keras</a:t>
            </a:r>
            <a:endParaRPr lang="en-US" dirty="0"/>
          </a:p>
          <a:p>
            <a:r>
              <a:rPr lang="en-US" dirty="0"/>
              <a:t>Examples discussed</a:t>
            </a:r>
          </a:p>
          <a:p>
            <a:pPr lvl="1"/>
            <a:r>
              <a:rPr lang="en-US" dirty="0"/>
              <a:t>Object recognition</a:t>
            </a:r>
          </a:p>
          <a:p>
            <a:pPr lvl="1"/>
            <a:r>
              <a:rPr lang="en-US" dirty="0"/>
              <a:t>AI playing video games</a:t>
            </a:r>
          </a:p>
          <a:p>
            <a:pPr lvl="1"/>
            <a:r>
              <a:rPr lang="en-US" dirty="0"/>
              <a:t>AI driving cars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859210-14D4-FD43-A7F8-96EE619703A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53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1EF88F-D624-3B4C-B414-E307C5D8E8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3222" y="960120"/>
            <a:ext cx="3492500" cy="513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379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D6D0FF-F36D-0FD1-89E2-16292BF6EA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Linear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8D61632-D71A-2BBE-D147-7A93DEE9DEF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87680" y="1144587"/>
                <a:ext cx="5608320" cy="4568825"/>
              </a:xfrm>
            </p:spPr>
            <p:txBody>
              <a:bodyPr/>
              <a:lstStyle/>
              <a:p>
                <a:r>
                  <a:rPr lang="en-US" dirty="0"/>
                  <a:t>Given the data the most likely model is given by the </a:t>
                </a:r>
                <a:r>
                  <a:rPr lang="en-US" dirty="0">
                    <a:solidFill>
                      <a:srgbClr val="92D050"/>
                    </a:solidFill>
                  </a:rPr>
                  <a:t>green</a:t>
                </a:r>
                <a:r>
                  <a:rPr lang="en-US" dirty="0"/>
                  <a:t> line</a:t>
                </a:r>
              </a:p>
              <a:p>
                <a:r>
                  <a:rPr lang="en-US" dirty="0"/>
                  <a:t> It tries to minimize the </a:t>
                </a:r>
                <a:r>
                  <a:rPr lang="en-US" dirty="0">
                    <a:solidFill>
                      <a:schemeClr val="tx2"/>
                    </a:solidFill>
                  </a:rPr>
                  <a:t>squared distance </a:t>
                </a:r>
                <a:r>
                  <a:rPr lang="en-US" dirty="0"/>
                  <a:t>between the observations and the proposed line (shown in </a:t>
                </a:r>
                <a:r>
                  <a:rPr lang="en-US" dirty="0">
                    <a:solidFill>
                      <a:schemeClr val="tx2"/>
                    </a:solidFill>
                  </a:rPr>
                  <a:t>red</a:t>
                </a:r>
                <a:r>
                  <a:rPr lang="en-US" dirty="0"/>
                  <a:t>) giving the equation for the line and expected SAT Score:</a:t>
                </a:r>
              </a:p>
              <a:p>
                <a:pPr marL="171450" lvl="1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𝑃𝑟𝑒𝑑𝑖𝑐𝑡𝑒𝑑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𝐸𝑥𝑝𝑒𝑐𝑡𝑒𝑑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𝑆𝐴𝑇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𝑆𝑐𝑜𝑟𝑒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=353+25.23×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𝐻𝑜𝑢𝑟𝑠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𝑆𝑡𝑢𝑑𝑖𝑒𝑑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400" b="0" dirty="0"/>
              </a:p>
              <a:p>
                <a:r>
                  <a:rPr lang="en-US" dirty="0"/>
                  <a:t>Given this model we expect to score 732 with 15 </a:t>
                </a:r>
                <a:r>
                  <a:rPr lang="en-US" dirty="0" err="1"/>
                  <a:t>hrs</a:t>
                </a:r>
                <a:r>
                  <a:rPr lang="en-US" dirty="0"/>
                  <a:t> of study</a:t>
                </a:r>
              </a:p>
              <a:p>
                <a:r>
                  <a:rPr lang="en-US" dirty="0"/>
                  <a:t>The true behavior involves some noise or error: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𝑆𝐴𝑇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𝑆𝑐𝑜𝑟𝑒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=353+25.23×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𝐻𝑜𝑢𝑟𝑠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𝑆𝑡𝑢𝑑𝑖𝑒𝑑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en-US" dirty="0">
                  <a:solidFill>
                    <a:schemeClr val="tx2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8D61632-D71A-2BBE-D147-7A93DEE9DE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87680" y="1144587"/>
                <a:ext cx="5608320" cy="4568825"/>
              </a:xfrm>
              <a:blipFill>
                <a:blip r:embed="rId3"/>
                <a:stretch>
                  <a:fillRect l="-2283" t="-1736" r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680461-1136-B5A2-9633-E2CE99A574D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6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1EA3985-5AAB-0413-67D4-D3904D98B0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979" y="4327242"/>
            <a:ext cx="2991691" cy="2263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C8F1C2D-E63A-DCBB-00DE-48CDB3810195}"/>
              </a:ext>
            </a:extLst>
          </p:cNvPr>
          <p:cNvSpPr txBox="1"/>
          <p:nvPr/>
        </p:nvSpPr>
        <p:spPr>
          <a:xfrm>
            <a:off x="1024128" y="4018081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00000"/>
              </a:lnSpc>
              <a:spcBef>
                <a:spcPts val="1200"/>
              </a:spcBef>
              <a:buSzPct val="100000"/>
            </a:pPr>
            <a:r>
              <a:rPr lang="en-US" sz="1100" dirty="0">
                <a:solidFill>
                  <a:schemeClr val="tx2"/>
                </a:solidFill>
              </a:rPr>
              <a:t>Dependent Variable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75FE34C-08C9-F611-A487-682FA34AEFDD}"/>
              </a:ext>
            </a:extLst>
          </p:cNvPr>
          <p:cNvSpPr txBox="1"/>
          <p:nvPr/>
        </p:nvSpPr>
        <p:spPr>
          <a:xfrm>
            <a:off x="2338921" y="4008937"/>
            <a:ext cx="605447" cy="2286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00000"/>
              </a:lnSpc>
              <a:spcBef>
                <a:spcPts val="1200"/>
              </a:spcBef>
              <a:buSzPct val="100000"/>
            </a:pPr>
            <a:r>
              <a:rPr lang="en-US" sz="1100" dirty="0">
                <a:solidFill>
                  <a:schemeClr val="tx2"/>
                </a:solidFill>
              </a:rPr>
              <a:t>Intercept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38BBA0D-CF92-7DDA-D18D-0C926EB66A0A}"/>
              </a:ext>
            </a:extLst>
          </p:cNvPr>
          <p:cNvSpPr txBox="1"/>
          <p:nvPr/>
        </p:nvSpPr>
        <p:spPr>
          <a:xfrm>
            <a:off x="3108670" y="4008937"/>
            <a:ext cx="605447" cy="2286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00000"/>
              </a:lnSpc>
              <a:spcBef>
                <a:spcPts val="1200"/>
              </a:spcBef>
              <a:buSzPct val="100000"/>
            </a:pPr>
            <a:r>
              <a:rPr lang="en-US" sz="1100" dirty="0">
                <a:solidFill>
                  <a:schemeClr val="tx2"/>
                </a:solidFill>
              </a:rPr>
              <a:t>Slope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B61FC8C-066D-22AB-3107-01C9F407E6E5}"/>
              </a:ext>
            </a:extLst>
          </p:cNvPr>
          <p:cNvSpPr txBox="1"/>
          <p:nvPr/>
        </p:nvSpPr>
        <p:spPr>
          <a:xfrm>
            <a:off x="3714117" y="4018081"/>
            <a:ext cx="605447" cy="2286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00000"/>
              </a:lnSpc>
              <a:spcBef>
                <a:spcPts val="1200"/>
              </a:spcBef>
              <a:buSzPct val="100000"/>
            </a:pPr>
            <a:r>
              <a:rPr lang="en-US" sz="1100" dirty="0">
                <a:solidFill>
                  <a:schemeClr val="tx2"/>
                </a:solidFill>
              </a:rPr>
              <a:t>Independent Variable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FCB77A7-6BCA-E945-B269-73409936704F}"/>
              </a:ext>
            </a:extLst>
          </p:cNvPr>
          <p:cNvSpPr txBox="1"/>
          <p:nvPr/>
        </p:nvSpPr>
        <p:spPr>
          <a:xfrm>
            <a:off x="5186982" y="4008937"/>
            <a:ext cx="605447" cy="2286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00000"/>
              </a:lnSpc>
              <a:spcBef>
                <a:spcPts val="1200"/>
              </a:spcBef>
              <a:buSzPct val="100000"/>
            </a:pPr>
            <a:r>
              <a:rPr lang="en-US" sz="1100" dirty="0">
                <a:solidFill>
                  <a:schemeClr val="tx2"/>
                </a:solidFill>
              </a:rPr>
              <a:t>error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918E457-AD26-76F3-54FC-C8BEE9759827}"/>
              </a:ext>
            </a:extLst>
          </p:cNvPr>
          <p:cNvSpPr txBox="1"/>
          <p:nvPr/>
        </p:nvSpPr>
        <p:spPr>
          <a:xfrm>
            <a:off x="6598761" y="1175992"/>
            <a:ext cx="2894029" cy="225300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00000"/>
              </a:lnSpc>
              <a:spcBef>
                <a:spcPts val="1200"/>
              </a:spcBef>
              <a:buSzPct val="100000"/>
            </a:pPr>
            <a:r>
              <a:rPr lang="en-US" sz="1600" dirty="0"/>
              <a:t>Recipes for a good model</a:t>
            </a:r>
          </a:p>
          <a:p>
            <a:pPr marL="171450" indent="-171450" defTabSz="685800">
              <a:spcBef>
                <a:spcPts val="1200"/>
              </a:spcBef>
              <a:buSzPct val="100000"/>
              <a:buFont typeface="Wells Fargo Sans" panose="020B0503020203020204" pitchFamily="34" charset="0"/>
              <a:buChar char="•"/>
            </a:pPr>
            <a:r>
              <a:rPr lang="en-US" sz="1600" dirty="0"/>
              <a:t>Good data – with correct inputs and outputs or labels (not</a:t>
            </a:r>
            <a:br>
              <a:rPr lang="en-US" sz="1600" dirty="0"/>
            </a:br>
            <a:r>
              <a:rPr lang="en-US" sz="1600" dirty="0"/>
              <a:t>necessary for unsupervised tasks). Models are trained on</a:t>
            </a:r>
            <a:br>
              <a:rPr lang="en-US" sz="1600" dirty="0"/>
            </a:br>
            <a:r>
              <a:rPr lang="en-US" sz="1600" dirty="0"/>
              <a:t>available data and used to predict outputs for new data</a:t>
            </a:r>
          </a:p>
          <a:p>
            <a:pPr marL="171450" indent="-171450" defTabSz="685800">
              <a:spcBef>
                <a:spcPts val="1200"/>
              </a:spcBef>
              <a:buSzPct val="100000"/>
              <a:buFont typeface="Wells Fargo Sans" panose="020B0503020203020204" pitchFamily="34" charset="0"/>
              <a:buChar char="•"/>
            </a:pPr>
            <a:r>
              <a:rPr lang="en-US" sz="1600" dirty="0"/>
              <a:t>An objective function or loss function to maximize/</a:t>
            </a:r>
            <a:br>
              <a:rPr lang="en-US" sz="1600" dirty="0"/>
            </a:br>
            <a:r>
              <a:rPr lang="en-US" sz="1600" dirty="0"/>
              <a:t>minimize. Here we want to minimize the squared distance</a:t>
            </a:r>
            <a:br>
              <a:rPr lang="en-US" sz="1600" dirty="0"/>
            </a:br>
            <a:r>
              <a:rPr lang="en-US" sz="1600" dirty="0"/>
              <a:t>between </a:t>
            </a:r>
          </a:p>
          <a:p>
            <a:pPr marL="171450" indent="-171450" defTabSz="685800">
              <a:spcBef>
                <a:spcPts val="1200"/>
              </a:spcBef>
              <a:buSzPct val="100000"/>
              <a:buFont typeface="Wells Fargo Sans" panose="020B0503020203020204" pitchFamily="34" charset="0"/>
              <a:buChar char="•"/>
            </a:pPr>
            <a:r>
              <a:rPr lang="en-US" sz="1600" dirty="0"/>
              <a:t>Performance metrics : how well does model perform</a:t>
            </a:r>
          </a:p>
          <a:p>
            <a:pPr marL="628650" lvl="2" indent="-171450" defTabSz="685800">
              <a:spcBef>
                <a:spcPts val="1200"/>
              </a:spcBef>
              <a:buSzPct val="100000"/>
              <a:buFont typeface="Wells Fargo Sans" panose="020B0503020203020204" pitchFamily="34" charset="0"/>
              <a:buChar char="•"/>
            </a:pPr>
            <a:r>
              <a:rPr lang="en-US" sz="1600" dirty="0"/>
              <a:t>Ability to explain the given observations – </a:t>
            </a:r>
            <a:br>
              <a:rPr lang="en-US" sz="1600" dirty="0"/>
            </a:br>
            <a:r>
              <a:rPr lang="en-US" sz="1600" dirty="0"/>
              <a:t>should not be too simple</a:t>
            </a:r>
          </a:p>
          <a:p>
            <a:pPr marL="628650" lvl="2" indent="-171450" defTabSz="685800">
              <a:spcBef>
                <a:spcPts val="1200"/>
              </a:spcBef>
              <a:buSzPct val="100000"/>
              <a:buFont typeface="Wells Fargo Sans" panose="020B0503020203020204" pitchFamily="34" charset="0"/>
              <a:buChar char="•"/>
            </a:pPr>
            <a:r>
              <a:rPr lang="en-US" sz="1600" dirty="0"/>
              <a:t>As well as to generalize to new data –</a:t>
            </a:r>
            <a:br>
              <a:rPr lang="en-US" sz="1600" dirty="0"/>
            </a:br>
            <a:r>
              <a:rPr lang="en-US" sz="1600" dirty="0"/>
              <a:t>should not be too complex</a:t>
            </a:r>
          </a:p>
          <a:p>
            <a:pPr marL="285750" indent="-285750">
              <a:lnSpc>
                <a:spcPct val="100000"/>
              </a:lnSpc>
              <a:spcBef>
                <a:spcPts val="1200"/>
              </a:spcBef>
              <a:buSzPct val="100000"/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lnSpc>
                <a:spcPct val="100000"/>
              </a:lnSpc>
              <a:spcBef>
                <a:spcPts val="1200"/>
              </a:spcBef>
              <a:buSzPct val="100000"/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pic>
        <p:nvPicPr>
          <p:cNvPr id="18" name="Google Shape;360;p9">
            <a:extLst>
              <a:ext uri="{FF2B5EF4-FFF2-40B4-BE49-F238E27FC236}">
                <a16:creationId xmlns:a16="http://schemas.microsoft.com/office/drawing/2014/main" id="{7D4D882F-810C-2C37-792E-AA498ADC5473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970315" y="4932481"/>
            <a:ext cx="2667332" cy="1640328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BCEEB6A-55E8-2E03-B586-C37EC28962A7}"/>
                  </a:ext>
                </a:extLst>
              </p:cNvPr>
              <p:cNvSpPr txBox="1"/>
              <p:nvPr/>
            </p:nvSpPr>
            <p:spPr>
              <a:xfrm>
                <a:off x="3291840" y="4475281"/>
                <a:ext cx="2991691" cy="178510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171450" indent="-171450">
                  <a:lnSpc>
                    <a:spcPct val="100000"/>
                  </a:lnSpc>
                  <a:spcBef>
                    <a:spcPts val="1200"/>
                  </a:spcBef>
                  <a:buSzPct val="100000"/>
                  <a:buFont typeface="Wells Fargo Sans"/>
                  <a:buChar char="•"/>
                </a:pPr>
                <a:r>
                  <a:rPr lang="en-US" sz="1600" dirty="0"/>
                  <a:t>We use performance metric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600" dirty="0"/>
                  <a:t> to measure how well the line fits data</a:t>
                </a:r>
              </a:p>
              <a:p>
                <a:pPr marL="628650" lvl="1" indent="-171450">
                  <a:spcBef>
                    <a:spcPts val="1200"/>
                  </a:spcBef>
                  <a:buSzPct val="100000"/>
                  <a:buFont typeface="Wells Fargo Sans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600" dirty="0"/>
                  <a:t> close to 1: model  explains the data well</a:t>
                </a:r>
              </a:p>
              <a:p>
                <a:pPr marL="628650" lvl="1" indent="-171450">
                  <a:spcBef>
                    <a:spcPts val="1200"/>
                  </a:spcBef>
                  <a:buSzPct val="100000"/>
                  <a:buFont typeface="Wells Fargo Sans"/>
                  <a:buChar char="•"/>
                </a:pPr>
                <a:endParaRPr lang="en-US" sz="16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BCEEB6A-55E8-2E03-B586-C37EC28962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1840" y="4475281"/>
                <a:ext cx="2991691" cy="1785104"/>
              </a:xfrm>
              <a:prstGeom prst="rect">
                <a:avLst/>
              </a:prstGeom>
              <a:blipFill>
                <a:blip r:embed="rId6"/>
                <a:stretch>
                  <a:fillRect l="-4277" t="-44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8791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4"/>
          <p:cNvSpPr txBox="1">
            <a:spLocks noGrp="1"/>
          </p:cNvSpPr>
          <p:nvPr>
            <p:ph type="title"/>
          </p:nvPr>
        </p:nvSpPr>
        <p:spPr>
          <a:xfrm>
            <a:off x="487680" y="457200"/>
            <a:ext cx="11216640" cy="1005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lay"/>
              <a:buNone/>
            </a:pPr>
            <a:r>
              <a:rPr lang="en-US" altLang="zh-CN" dirty="0"/>
              <a:t>Whole</a:t>
            </a:r>
            <a:r>
              <a:rPr lang="zh-CN" altLang="en-US" dirty="0"/>
              <a:t> </a:t>
            </a:r>
            <a:r>
              <a:rPr lang="en-US" altLang="zh-CN" dirty="0"/>
              <a:t>Picture</a:t>
            </a:r>
            <a:endParaRPr dirty="0"/>
          </a:p>
        </p:txBody>
      </p:sp>
      <p:sp>
        <p:nvSpPr>
          <p:cNvPr id="137" name="Google Shape;137;p4"/>
          <p:cNvSpPr txBox="1">
            <a:spLocks noGrp="1"/>
          </p:cNvSpPr>
          <p:nvPr>
            <p:ph type="sldNum" idx="12"/>
          </p:nvPr>
        </p:nvSpPr>
        <p:spPr>
          <a:xfrm>
            <a:off x="11216640" y="6400800"/>
            <a:ext cx="48768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7</a:t>
            </a:fld>
            <a:endParaRPr/>
          </a:p>
        </p:txBody>
      </p:sp>
      <p:sp>
        <p:nvSpPr>
          <p:cNvPr id="139" name="Google Shape;139;p4"/>
          <p:cNvSpPr/>
          <p:nvPr/>
        </p:nvSpPr>
        <p:spPr>
          <a:xfrm>
            <a:off x="275300" y="2798681"/>
            <a:ext cx="11216641" cy="824905"/>
          </a:xfrm>
          <a:prstGeom prst="notchedRightArrow">
            <a:avLst>
              <a:gd name="adj1" fmla="val 50000"/>
              <a:gd name="adj2" fmla="val 50000"/>
            </a:avLst>
          </a:prstGeom>
          <a:solidFill>
            <a:srgbClr val="EFCDC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4"/>
          <p:cNvSpPr/>
          <p:nvPr/>
        </p:nvSpPr>
        <p:spPr>
          <a:xfrm>
            <a:off x="278072" y="2180002"/>
            <a:ext cx="1614309" cy="824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4"/>
          <p:cNvSpPr txBox="1"/>
          <p:nvPr/>
        </p:nvSpPr>
        <p:spPr>
          <a:xfrm>
            <a:off x="263851" y="3128657"/>
            <a:ext cx="1614309" cy="824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6675" tIns="106675" rIns="106675" bIns="106675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Linear regression</a:t>
            </a:r>
            <a:endParaRPr sz="15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4"/>
          <p:cNvSpPr/>
          <p:nvPr/>
        </p:nvSpPr>
        <p:spPr>
          <a:xfrm>
            <a:off x="982113" y="3108020"/>
            <a:ext cx="206226" cy="206226"/>
          </a:xfrm>
          <a:prstGeom prst="ellipse">
            <a:avLst/>
          </a:prstGeom>
          <a:solidFill>
            <a:srgbClr val="D73C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4"/>
          <p:cNvSpPr/>
          <p:nvPr/>
        </p:nvSpPr>
        <p:spPr>
          <a:xfrm>
            <a:off x="1973097" y="3417360"/>
            <a:ext cx="1614309" cy="824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4"/>
          <p:cNvSpPr txBox="1"/>
          <p:nvPr/>
        </p:nvSpPr>
        <p:spPr>
          <a:xfrm>
            <a:off x="2396852" y="3413126"/>
            <a:ext cx="1614309" cy="824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6675" tIns="106675" rIns="106675" bIns="10667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Logistic regression</a:t>
            </a:r>
            <a:endParaRPr sz="15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4"/>
          <p:cNvSpPr/>
          <p:nvPr/>
        </p:nvSpPr>
        <p:spPr>
          <a:xfrm>
            <a:off x="3100894" y="3108020"/>
            <a:ext cx="206226" cy="206226"/>
          </a:xfrm>
          <a:prstGeom prst="ellipse">
            <a:avLst/>
          </a:prstGeom>
          <a:solidFill>
            <a:srgbClr val="D73C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4"/>
          <p:cNvSpPr/>
          <p:nvPr/>
        </p:nvSpPr>
        <p:spPr>
          <a:xfrm>
            <a:off x="3668121" y="2180002"/>
            <a:ext cx="1614309" cy="824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4"/>
          <p:cNvSpPr txBox="1"/>
          <p:nvPr/>
        </p:nvSpPr>
        <p:spPr>
          <a:xfrm>
            <a:off x="3668121" y="2180002"/>
            <a:ext cx="1614309" cy="824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6675" tIns="106675" rIns="106675" bIns="106675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4"/>
          <p:cNvSpPr/>
          <p:nvPr/>
        </p:nvSpPr>
        <p:spPr>
          <a:xfrm>
            <a:off x="5363146" y="3417360"/>
            <a:ext cx="1614309" cy="824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4"/>
          <p:cNvSpPr txBox="1"/>
          <p:nvPr/>
        </p:nvSpPr>
        <p:spPr>
          <a:xfrm>
            <a:off x="4508523" y="3413125"/>
            <a:ext cx="1614309" cy="824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6675" tIns="106675" rIns="106675" bIns="10667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Single-layer neural networks</a:t>
            </a:r>
            <a:endParaRPr sz="15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4"/>
          <p:cNvSpPr/>
          <p:nvPr/>
        </p:nvSpPr>
        <p:spPr>
          <a:xfrm>
            <a:off x="5219675" y="3108020"/>
            <a:ext cx="206226" cy="206226"/>
          </a:xfrm>
          <a:prstGeom prst="ellipse">
            <a:avLst/>
          </a:prstGeom>
          <a:solidFill>
            <a:srgbClr val="D73C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4"/>
          <p:cNvSpPr/>
          <p:nvPr/>
        </p:nvSpPr>
        <p:spPr>
          <a:xfrm>
            <a:off x="7058170" y="2180002"/>
            <a:ext cx="1614309" cy="824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4"/>
          <p:cNvSpPr txBox="1"/>
          <p:nvPr/>
        </p:nvSpPr>
        <p:spPr>
          <a:xfrm>
            <a:off x="6620194" y="3200825"/>
            <a:ext cx="1614309" cy="824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6675" tIns="106675" rIns="106675" bIns="106675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Multilayer neural networks</a:t>
            </a:r>
            <a:endParaRPr sz="15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4"/>
          <p:cNvSpPr/>
          <p:nvPr/>
        </p:nvSpPr>
        <p:spPr>
          <a:xfrm>
            <a:off x="7338456" y="3108020"/>
            <a:ext cx="206226" cy="206226"/>
          </a:xfrm>
          <a:prstGeom prst="ellipse">
            <a:avLst/>
          </a:prstGeom>
          <a:solidFill>
            <a:srgbClr val="D73C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4"/>
          <p:cNvSpPr/>
          <p:nvPr/>
        </p:nvSpPr>
        <p:spPr>
          <a:xfrm>
            <a:off x="8753195" y="3417360"/>
            <a:ext cx="1614309" cy="824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4"/>
          <p:cNvSpPr txBox="1"/>
          <p:nvPr/>
        </p:nvSpPr>
        <p:spPr>
          <a:xfrm>
            <a:off x="8753195" y="3417360"/>
            <a:ext cx="1614309" cy="824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6675" tIns="106675" rIns="106675" bIns="10667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Convolutional neural networks</a:t>
            </a:r>
            <a:endParaRPr sz="15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4"/>
          <p:cNvSpPr/>
          <p:nvPr/>
        </p:nvSpPr>
        <p:spPr>
          <a:xfrm>
            <a:off x="9457236" y="3108020"/>
            <a:ext cx="206226" cy="206226"/>
          </a:xfrm>
          <a:prstGeom prst="ellipse">
            <a:avLst/>
          </a:prstGeom>
          <a:solidFill>
            <a:srgbClr val="D73C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6"/>
          <p:cNvSpPr txBox="1">
            <a:spLocks noGrp="1"/>
          </p:cNvSpPr>
          <p:nvPr>
            <p:ph type="title"/>
          </p:nvPr>
        </p:nvSpPr>
        <p:spPr>
          <a:xfrm>
            <a:off x="487680" y="429446"/>
            <a:ext cx="11216640" cy="1005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lay"/>
              <a:buNone/>
            </a:pPr>
            <a:r>
              <a:rPr lang="en-US" dirty="0"/>
              <a:t>Multiple Linear Regression Model</a:t>
            </a:r>
            <a:br>
              <a:rPr lang="en-US" dirty="0"/>
            </a:br>
            <a:br>
              <a:rPr lang="en-US" dirty="0"/>
            </a:br>
            <a:endParaRPr dirty="0"/>
          </a:p>
        </p:txBody>
      </p:sp>
      <p:sp>
        <p:nvSpPr>
          <p:cNvPr id="318" name="Google Shape;318;p6"/>
          <p:cNvSpPr txBox="1">
            <a:spLocks noGrp="1"/>
          </p:cNvSpPr>
          <p:nvPr>
            <p:ph type="sldNum" idx="12"/>
          </p:nvPr>
        </p:nvSpPr>
        <p:spPr>
          <a:xfrm>
            <a:off x="11216640" y="6400800"/>
            <a:ext cx="48768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8</a:t>
            </a:fld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Placeholder 5">
                <a:extLst>
                  <a:ext uri="{FF2B5EF4-FFF2-40B4-BE49-F238E27FC236}">
                    <a16:creationId xmlns:a16="http://schemas.microsoft.com/office/drawing/2014/main" id="{C0BC9D8C-A9CC-44A8-B115-055132A4078A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487680" y="999536"/>
                <a:ext cx="4754880" cy="4568825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: dependent variable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: </a:t>
                </a:r>
                <a:r>
                  <a:rPr lang="en-US" dirty="0">
                    <a:solidFill>
                      <a:srgbClr val="FF0000"/>
                    </a:solidFill>
                  </a:rPr>
                  <a:t>multiple</a:t>
                </a:r>
                <a:r>
                  <a:rPr lang="en-US" dirty="0"/>
                  <a:t> independent variables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en-US" dirty="0"/>
                  <a:t>: random error</a:t>
                </a:r>
              </a:p>
              <a:p>
                <a:r>
                  <a:rPr lang="en-US" dirty="0">
                    <a:solidFill>
                      <a:srgbClr val="FF0000"/>
                    </a:solidFill>
                  </a:rPr>
                  <a:t>Model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endParaRPr lang="en-US" dirty="0"/>
              </a:p>
              <a:p>
                <a:pPr marL="114300" indent="0">
                  <a:buNone/>
                </a:pPr>
                <a:r>
                  <a:rPr lang="en-US" dirty="0"/>
                  <a:t>Parameters: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endParaRPr lang="en-US" dirty="0"/>
              </a:p>
              <a:p>
                <a:pPr marL="114300" indent="0">
                  <a:buNone/>
                </a:pPr>
                <a:r>
                  <a:rPr lang="en-US" dirty="0">
                    <a:solidFill>
                      <a:schemeClr val="tx1"/>
                    </a:solidFill>
                  </a:rPr>
                  <a:t>Interpretation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m:rPr>
                        <m:nor/>
                      </m:rPr>
                      <a:rPr lang="en-US" dirty="0">
                        <a:solidFill>
                          <a:schemeClr val="tx1"/>
                        </a:solidFill>
                      </a:rPr>
                      <m:t>: (</m:t>
                    </m:r>
                    <m:r>
                      <m:rPr>
                        <m:nor/>
                      </m:rPr>
                      <a:rPr lang="en-US" dirty="0">
                        <a:solidFill>
                          <a:schemeClr val="tx1"/>
                        </a:solidFill>
                      </a:rPr>
                      <m:t>average</m:t>
                    </m:r>
                    <m:r>
                      <m:rPr>
                        <m:nor/>
                      </m:rPr>
                      <a:rPr lang="en-US" dirty="0">
                        <a:solidFill>
                          <a:schemeClr val="tx1"/>
                        </a:solidFill>
                      </a:rPr>
                      <m:t>) </m:t>
                    </m:r>
                    <m:r>
                      <m:rPr>
                        <m:nor/>
                      </m:rPr>
                      <a:rPr lang="en-US" dirty="0">
                        <a:solidFill>
                          <a:schemeClr val="tx1"/>
                        </a:solidFill>
                      </a:rPr>
                      <m:t>change</m:t>
                    </m:r>
                    <m:r>
                      <m:rPr>
                        <m:nor/>
                      </m:rPr>
                      <a:rPr lang="en-US" dirty="0">
                        <a:solidFill>
                          <a:schemeClr val="tx1"/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n-US" dirty="0">
                        <a:solidFill>
                          <a:schemeClr val="tx1"/>
                        </a:solidFill>
                      </a:rPr>
                      <m:t>of</m:t>
                    </m:r>
                    <m:r>
                      <m:rPr>
                        <m:nor/>
                      </m:rPr>
                      <a:rPr lang="en-US" dirty="0">
                        <a:solidFill>
                          <a:schemeClr val="tx1"/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n-US" dirty="0">
                        <a:solidFill>
                          <a:schemeClr val="tx1"/>
                        </a:solidFill>
                      </a:rPr>
                      <m:t>Y</m:t>
                    </m:r>
                    <m:r>
                      <m:rPr>
                        <m:nor/>
                      </m:rPr>
                      <a:rPr lang="en-US" dirty="0">
                        <a:solidFill>
                          <a:schemeClr val="tx1"/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n-US" dirty="0">
                        <a:solidFill>
                          <a:schemeClr val="tx1"/>
                        </a:solidFill>
                      </a:rPr>
                      <m:t>for</m:t>
                    </m:r>
                    <m:r>
                      <m:rPr>
                        <m:nor/>
                      </m:rPr>
                      <a:rPr lang="en-US" dirty="0">
                        <a:solidFill>
                          <a:schemeClr val="tx1"/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n-US" dirty="0">
                        <a:solidFill>
                          <a:schemeClr val="tx1"/>
                        </a:solidFill>
                      </a:rPr>
                      <m:t>a</m:t>
                    </m:r>
                    <m:r>
                      <m:rPr>
                        <m:nor/>
                      </m:rPr>
                      <a:rPr lang="en-US" dirty="0">
                        <a:solidFill>
                          <a:schemeClr val="tx1"/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n-US" dirty="0">
                        <a:solidFill>
                          <a:schemeClr val="tx1"/>
                        </a:solidFill>
                      </a:rPr>
                      <m:t>one</m:t>
                    </m:r>
                    <m:r>
                      <m:rPr>
                        <m:nor/>
                      </m:rPr>
                      <a:rPr lang="en-US" dirty="0">
                        <a:solidFill>
                          <a:schemeClr val="tx1"/>
                        </a:solidFill>
                      </a:rPr>
                      <m:t>−</m:t>
                    </m:r>
                    <m:r>
                      <m:rPr>
                        <m:nor/>
                      </m:rPr>
                      <a:rPr lang="en-US" dirty="0">
                        <a:solidFill>
                          <a:schemeClr val="tx1"/>
                        </a:solidFill>
                      </a:rPr>
                      <m:t>unit</m:t>
                    </m:r>
                    <m:r>
                      <m:rPr>
                        <m:nor/>
                      </m:rPr>
                      <a:rPr lang="en-US" dirty="0">
                        <a:solidFill>
                          <a:schemeClr val="tx1"/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n-US" dirty="0">
                        <a:solidFill>
                          <a:schemeClr val="tx1"/>
                        </a:solidFill>
                      </a:rPr>
                      <m:t>change</m:t>
                    </m:r>
                    <m:r>
                      <m:rPr>
                        <m:nor/>
                      </m:rPr>
                      <a:rPr lang="en-US" dirty="0">
                        <a:solidFill>
                          <a:schemeClr val="tx1"/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n-US" dirty="0">
                        <a:solidFill>
                          <a:schemeClr val="tx1"/>
                        </a:solidFill>
                      </a:rPr>
                      <m:t>in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dirty="0">
                    <a:solidFill>
                      <a:srgbClr val="FF0000"/>
                    </a:solidFill>
                  </a:rPr>
                  <a:t>when the other variables are held constant.</a:t>
                </a:r>
              </a:p>
              <a:p>
                <a:pPr marL="114300" indent="0">
                  <a:buNone/>
                </a:pPr>
                <a:endParaRPr lang="en-US" dirty="0">
                  <a:solidFill>
                    <a:srgbClr val="FF0000"/>
                  </a:solidFill>
                </a:endParaRPr>
              </a:p>
              <a:p>
                <a:pPr marL="114300" indent="0">
                  <a:buNone/>
                </a:pPr>
                <a:endParaRPr lang="en-US" dirty="0"/>
              </a:p>
              <a:p>
                <a:pPr marL="114300" indent="0">
                  <a:buNone/>
                </a:pPr>
                <a:r>
                  <a:rPr lang="en-US" dirty="0"/>
                  <a:t>Model Fitting.</a:t>
                </a:r>
              </a:p>
              <a:p>
                <a:pPr marL="114300" indent="0">
                  <a:buNone/>
                </a:pPr>
                <a:r>
                  <a:rPr lang="en-US" dirty="0"/>
                  <a:t>Least Squares Method Still Applies:</a:t>
                </a:r>
              </a:p>
            </p:txBody>
          </p:sp>
        </mc:Choice>
        <mc:Fallback xmlns="">
          <p:sp>
            <p:nvSpPr>
              <p:cNvPr id="6" name="Text Placeholder 5">
                <a:extLst>
                  <a:ext uri="{FF2B5EF4-FFF2-40B4-BE49-F238E27FC236}">
                    <a16:creationId xmlns:a16="http://schemas.microsoft.com/office/drawing/2014/main" id="{C0BC9D8C-A9CC-44A8-B115-055132A407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87680" y="999536"/>
                <a:ext cx="4754880" cy="4568825"/>
              </a:xfrm>
              <a:blipFill>
                <a:blip r:embed="rId3"/>
                <a:stretch>
                  <a:fillRect l="-256" r="-1282" b="-14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88105AB2-A41E-400E-A2D5-D6E2020189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0576" y="3624432"/>
            <a:ext cx="4311424" cy="3233568"/>
          </a:xfrm>
          <a:prstGeom prst="rect">
            <a:avLst/>
          </a:prstGeom>
        </p:spPr>
      </p:pic>
      <p:pic>
        <p:nvPicPr>
          <p:cNvPr id="11" name="Picture 10" descr="Table&#10;&#10;Description automatically generated">
            <a:extLst>
              <a:ext uri="{FF2B5EF4-FFF2-40B4-BE49-F238E27FC236}">
                <a16:creationId xmlns:a16="http://schemas.microsoft.com/office/drawing/2014/main" id="{44F283F7-F68E-45F9-B5CC-95BE20C2F5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50219" y="157820"/>
            <a:ext cx="3508981" cy="35257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E6096C5-7DCD-48B1-95C5-708A11C93A1C}"/>
                  </a:ext>
                </a:extLst>
              </p:cNvPr>
              <p:cNvSpPr txBox="1"/>
              <p:nvPr/>
            </p:nvSpPr>
            <p:spPr>
              <a:xfrm>
                <a:off x="460248" y="5557842"/>
                <a:ext cx="6094476" cy="8865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1600" dirty="0">
                    <a:solidFill>
                      <a:srgbClr val="FF0000"/>
                    </a:solidFill>
                  </a:rPr>
                  <a:t>Minimize an Objective Function </a:t>
                </a:r>
                <a:endParaRPr lang="en-US" altLang="zh-CN" sz="1600" i="1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6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Q</m:t>
                    </m:r>
                    <m:d>
                      <m:dPr>
                        <m:ctrlPr>
                          <a:rPr lang="en-US" altLang="zh-CN" sz="16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6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altLang="zh-CN" sz="16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sz="16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16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altLang="zh-CN" sz="16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16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,…</m:t>
                        </m:r>
                        <m:sSub>
                          <m:sSubPr>
                            <m:ctrlPr>
                              <a:rPr lang="en-US" altLang="zh-CN" sz="16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altLang="zh-CN" sz="16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600" dirty="0"/>
                  <a:t>= Sum of squared vertical distances from data points to the (hyper-)plane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E6096C5-7DCD-48B1-95C5-708A11C93A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248" y="5557842"/>
                <a:ext cx="6094476" cy="886589"/>
              </a:xfrm>
              <a:prstGeom prst="rect">
                <a:avLst/>
              </a:prstGeom>
              <a:blipFill>
                <a:blip r:embed="rId6"/>
                <a:stretch>
                  <a:fillRect l="-601" t="-2069" b="-62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C9F657B6-E39E-4B15-9F19-4B6CF7294079}"/>
              </a:ext>
            </a:extLst>
          </p:cNvPr>
          <p:cNvSpPr txBox="1"/>
          <p:nvPr/>
        </p:nvSpPr>
        <p:spPr>
          <a:xfrm>
            <a:off x="5744875" y="183919"/>
            <a:ext cx="3048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34F9113-55A6-4B06-8DF9-6D3290740A21}"/>
                  </a:ext>
                </a:extLst>
              </p:cNvPr>
              <p:cNvSpPr txBox="1"/>
              <p:nvPr/>
            </p:nvSpPr>
            <p:spPr>
              <a:xfrm>
                <a:off x="7250915" y="155361"/>
                <a:ext cx="40741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34F9113-55A6-4B06-8DF9-6D3290740A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0915" y="155361"/>
                <a:ext cx="407419" cy="307777"/>
              </a:xfrm>
              <a:prstGeom prst="rect">
                <a:avLst/>
              </a:prstGeom>
              <a:blipFill>
                <a:blip r:embed="rId7"/>
                <a:stretch>
                  <a:fillRect b="-17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EBC77AF-7298-402C-B573-0E6FAD2A9690}"/>
                  </a:ext>
                </a:extLst>
              </p:cNvPr>
              <p:cNvSpPr txBox="1"/>
              <p:nvPr/>
            </p:nvSpPr>
            <p:spPr>
              <a:xfrm>
                <a:off x="8447612" y="155360"/>
                <a:ext cx="41158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EBC77AF-7298-402C-B573-0E6FAD2A96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7612" y="155360"/>
                <a:ext cx="411588" cy="307777"/>
              </a:xfrm>
              <a:prstGeom prst="rect">
                <a:avLst/>
              </a:prstGeom>
              <a:blipFill>
                <a:blip r:embed="rId8"/>
                <a:stretch>
                  <a:fillRect b="-17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D9A40710-A6EF-477D-8885-EF7045582BCA}"/>
              </a:ext>
            </a:extLst>
          </p:cNvPr>
          <p:cNvSpPr txBox="1"/>
          <p:nvPr/>
        </p:nvSpPr>
        <p:spPr>
          <a:xfrm>
            <a:off x="8986378" y="999536"/>
            <a:ext cx="195598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0000FF"/>
                </a:solidFill>
              </a:rPr>
              <a:t>Example: </a:t>
            </a:r>
          </a:p>
          <a:p>
            <a:r>
              <a:rPr lang="en-US" i="1" dirty="0">
                <a:solidFill>
                  <a:srgbClr val="0000FF"/>
                </a:solidFill>
              </a:rPr>
              <a:t>Using Horsepower</a:t>
            </a:r>
          </a:p>
          <a:p>
            <a:r>
              <a:rPr lang="en-US" i="1" dirty="0">
                <a:solidFill>
                  <a:srgbClr val="0000FF"/>
                </a:solidFill>
              </a:rPr>
              <a:t>and Weight to explain </a:t>
            </a:r>
          </a:p>
          <a:p>
            <a:r>
              <a:rPr lang="en-US" i="1" dirty="0">
                <a:solidFill>
                  <a:srgbClr val="0000FF"/>
                </a:solidFill>
              </a:rPr>
              <a:t>MPG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63E32DE-2893-4634-A67D-E6C20FD9C2B6}"/>
              </a:ext>
            </a:extLst>
          </p:cNvPr>
          <p:cNvSpPr txBox="1"/>
          <p:nvPr/>
        </p:nvSpPr>
        <p:spPr>
          <a:xfrm>
            <a:off x="6610535" y="5115694"/>
            <a:ext cx="17499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0000FF"/>
                </a:solidFill>
              </a:rPr>
              <a:t>Data points and fitted plane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32638A7-04EC-496B-BDCD-D9C99021EB10}"/>
                  </a:ext>
                </a:extLst>
              </p:cNvPr>
              <p:cNvSpPr txBox="1"/>
              <p:nvPr/>
            </p:nvSpPr>
            <p:spPr>
              <a:xfrm>
                <a:off x="8683752" y="2245206"/>
                <a:ext cx="609600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b="0" dirty="0"/>
                  <a:t>Model: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32638A7-04EC-496B-BDCD-D9C99021EB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3752" y="2245206"/>
                <a:ext cx="6096000" cy="307777"/>
              </a:xfrm>
              <a:prstGeom prst="rect">
                <a:avLst/>
              </a:prstGeom>
              <a:blipFill>
                <a:blip r:embed="rId9"/>
                <a:stretch>
                  <a:fillRect l="-900" t="-7843" b="-509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02967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12"/>
          <p:cNvSpPr txBox="1">
            <a:spLocks noGrp="1"/>
          </p:cNvSpPr>
          <p:nvPr>
            <p:ph type="title"/>
          </p:nvPr>
        </p:nvSpPr>
        <p:spPr>
          <a:xfrm>
            <a:off x="487680" y="457200"/>
            <a:ext cx="11216640" cy="1005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lay"/>
              <a:buNone/>
            </a:pPr>
            <a:r>
              <a:rPr lang="en-US" dirty="0"/>
              <a:t>Logistic Regression: Motivation</a:t>
            </a:r>
            <a:endParaRPr dirty="0"/>
          </a:p>
        </p:txBody>
      </p:sp>
      <p:sp>
        <p:nvSpPr>
          <p:cNvPr id="383" name="Google Shape;383;p12"/>
          <p:cNvSpPr txBox="1">
            <a:spLocks noGrp="1"/>
          </p:cNvSpPr>
          <p:nvPr>
            <p:ph type="body" idx="1"/>
          </p:nvPr>
        </p:nvSpPr>
        <p:spPr>
          <a:xfrm>
            <a:off x="317328" y="801351"/>
            <a:ext cx="7315200" cy="1826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 lang="en-US" b="1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 dirty="0"/>
              <a:t> </a:t>
            </a:r>
            <a:r>
              <a:rPr lang="en-US" b="1" dirty="0"/>
              <a:t>   </a:t>
            </a:r>
            <a:r>
              <a:rPr lang="en-US" dirty="0"/>
              <a:t> Consider two goals: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 dirty="0"/>
          </a:p>
          <a:p>
            <a:pPr marL="342900" lvl="1" indent="-1714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</a:pPr>
            <a:r>
              <a:rPr lang="en-US" dirty="0"/>
              <a:t>A: Predict GMAT score using GPA and work experience.</a:t>
            </a:r>
          </a:p>
          <a:p>
            <a:pPr marL="342900" lvl="1" indent="-1714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</a:pPr>
            <a:r>
              <a:rPr lang="en-US" dirty="0"/>
              <a:t>B: Predict MBA admission using GPA and work experience.</a:t>
            </a:r>
            <a:endParaRPr dirty="0"/>
          </a:p>
          <a:p>
            <a:pPr marL="171450" lvl="1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 lang="en-US" dirty="0"/>
          </a:p>
          <a:p>
            <a:pPr marL="171450" lvl="1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 lang="en-US" dirty="0"/>
          </a:p>
        </p:txBody>
      </p:sp>
      <p:sp>
        <p:nvSpPr>
          <p:cNvPr id="384" name="Google Shape;384;p12"/>
          <p:cNvSpPr txBox="1">
            <a:spLocks noGrp="1"/>
          </p:cNvSpPr>
          <p:nvPr>
            <p:ph type="sldNum" idx="12"/>
          </p:nvPr>
        </p:nvSpPr>
        <p:spPr>
          <a:xfrm>
            <a:off x="11216640" y="6400800"/>
            <a:ext cx="48768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pic>
        <p:nvPicPr>
          <p:cNvPr id="13" name="Picture 12" descr="Table&#10;&#10;Description automatically generated">
            <a:extLst>
              <a:ext uri="{FF2B5EF4-FFF2-40B4-BE49-F238E27FC236}">
                <a16:creationId xmlns:a16="http://schemas.microsoft.com/office/drawing/2014/main" id="{582753BE-286D-4199-96CD-58A0291A3C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2528" y="325495"/>
            <a:ext cx="3846609" cy="381472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61757A2-BA16-49F8-8F55-EBBDE3ED02A0}"/>
              </a:ext>
            </a:extLst>
          </p:cNvPr>
          <p:cNvSpPr txBox="1"/>
          <p:nvPr/>
        </p:nvSpPr>
        <p:spPr>
          <a:xfrm>
            <a:off x="317328" y="2232859"/>
            <a:ext cx="51121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Q: Can you use linear regression for A? </a:t>
            </a:r>
            <a:endParaRPr lang="en-US" b="1" dirty="0">
              <a:solidFill>
                <a:srgbClr val="FF0000"/>
              </a:solidFill>
            </a:endParaRPr>
          </a:p>
          <a:p>
            <a:endParaRPr lang="en-US" dirty="0"/>
          </a:p>
          <a:p>
            <a:r>
              <a:rPr lang="en-US" dirty="0"/>
              <a:t>Q: Can you use linear regression for B? </a:t>
            </a:r>
            <a:endParaRPr lang="en-US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8D1E453-F2FB-4E12-87E7-12ADAC09F855}"/>
                  </a:ext>
                </a:extLst>
              </p:cNvPr>
              <p:cNvSpPr txBox="1"/>
              <p:nvPr/>
            </p:nvSpPr>
            <p:spPr>
              <a:xfrm>
                <a:off x="317328" y="3297593"/>
                <a:ext cx="5428089" cy="14016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Explanation</a:t>
                </a:r>
                <a:r>
                  <a:rPr lang="en-US" dirty="0"/>
                  <a:t>: MBA admission is a binary variable 0 (not) or 1 (yes).</a:t>
                </a:r>
              </a:p>
              <a:p>
                <a:endParaRPr lang="en-US" dirty="0"/>
              </a:p>
              <a:p>
                <a:r>
                  <a:rPr lang="en-US" b="0" i="0" dirty="0">
                    <a:latin typeface="+mj-lt"/>
                  </a:rPr>
                  <a:t>The model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Is NOT suitable when Y takes only two values 0 or 1.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8D1E453-F2FB-4E12-87E7-12ADAC09F8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328" y="3297593"/>
                <a:ext cx="5428089" cy="1401602"/>
              </a:xfrm>
              <a:prstGeom prst="rect">
                <a:avLst/>
              </a:prstGeom>
              <a:blipFill>
                <a:blip r:embed="rId4"/>
                <a:stretch>
                  <a:fillRect l="-899" t="-2174" r="-24494" b="-3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262C8100-7E6C-03BA-EB45-8C05E3475202}"/>
              </a:ext>
            </a:extLst>
          </p:cNvPr>
          <p:cNvSpPr txBox="1"/>
          <p:nvPr/>
        </p:nvSpPr>
        <p:spPr>
          <a:xfrm>
            <a:off x="4245102" y="2232859"/>
            <a:ext cx="16070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Probably OK.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EE723C-7D06-7D2F-D27C-AEDAA3381105}"/>
              </a:ext>
            </a:extLst>
          </p:cNvPr>
          <p:cNvSpPr txBox="1"/>
          <p:nvPr/>
        </p:nvSpPr>
        <p:spPr>
          <a:xfrm>
            <a:off x="4245102" y="2777950"/>
            <a:ext cx="18173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Definitely NOT.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D961EF-2CF0-C0C2-009D-AEFD10D83B77}"/>
              </a:ext>
            </a:extLst>
          </p:cNvPr>
          <p:cNvSpPr txBox="1"/>
          <p:nvPr/>
        </p:nvSpPr>
        <p:spPr>
          <a:xfrm>
            <a:off x="278308" y="5126065"/>
            <a:ext cx="65735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Idea</a:t>
            </a:r>
            <a:r>
              <a:rPr lang="en-US" dirty="0"/>
              <a:t>: How about we predict the probability of getting admitted</a:t>
            </a:r>
            <a:br>
              <a:rPr lang="en-US" dirty="0"/>
            </a:br>
            <a:r>
              <a:rPr lang="en-US" dirty="0"/>
              <a:t>for MBA? Probability lies between 0 and 1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6D2AAC0-DE9D-C37A-2086-3C020F43D5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8733" y="4237344"/>
            <a:ext cx="2123443" cy="2066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9016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6" grpId="0"/>
      <p:bldP spid="7" grpId="0"/>
    </p:bldLst>
  </p:timing>
</p:sld>
</file>

<file path=ppt/theme/theme1.xml><?xml version="1.0" encoding="utf-8"?>
<a:theme xmlns:a="http://schemas.openxmlformats.org/drawingml/2006/main" name="WellsFargo">
  <a:themeElements>
    <a:clrScheme name="Wells Fargo 2020 Colors">
      <a:dk1>
        <a:srgbClr val="141414"/>
      </a:dk1>
      <a:lt1>
        <a:srgbClr val="FFFFFF"/>
      </a:lt1>
      <a:dk2>
        <a:srgbClr val="D71E28"/>
      </a:dk2>
      <a:lt2>
        <a:srgbClr val="F4F0ED"/>
      </a:lt2>
      <a:accent1>
        <a:srgbClr val="D73F26"/>
      </a:accent1>
      <a:accent2>
        <a:srgbClr val="AA1E87"/>
      </a:accent2>
      <a:accent3>
        <a:srgbClr val="EB691E"/>
      </a:accent3>
      <a:accent4>
        <a:srgbClr val="5A469B"/>
      </a:accent4>
      <a:accent5>
        <a:srgbClr val="C83255"/>
      </a:accent5>
      <a:accent6>
        <a:srgbClr val="823291"/>
      </a:accent6>
      <a:hlink>
        <a:srgbClr val="5A469B"/>
      </a:hlink>
      <a:folHlink>
        <a:srgbClr val="5A469B"/>
      </a:folHlink>
    </a:clrScheme>
    <a:fontScheme name="Wells Fargo 2020 Fonts">
      <a:majorFont>
        <a:latin typeface="Wells Fargo Sans Display" panose="020B0503020203020204" pitchFamily="34" charset="0"/>
        <a:ea typeface=""/>
        <a:cs typeface=""/>
      </a:majorFont>
      <a:minorFont>
        <a:latin typeface="Wells Fargo Sans" panose="020B0503020203020204" pitchFamily="34" charset="0"/>
        <a:ea typeface=""/>
        <a:cs typeface=""/>
      </a:minorFont>
    </a:fontScheme>
    <a:fmtScheme name="Wells Fargo 2020 Effects"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12700" cap="sq" cmpd="sng" algn="ctr">
          <a:solidFill>
            <a:schemeClr val="phClr"/>
          </a:solidFill>
          <a:prstDash val="solid"/>
        </a:ln>
        <a:ln w="12700" cap="sq" cmpd="sng" algn="ctr">
          <a:solidFill>
            <a:schemeClr val="phClr"/>
          </a:solidFill>
          <a:prstDash val="solid"/>
        </a:ln>
        <a:ln w="12700" cap="sq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127000" dist="63500" dir="2700000" algn="b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>
    <a:spDef>
      <a:spPr>
        <a:ln>
          <a:noFill/>
        </a:ln>
      </a:spPr>
      <a:bodyPr/>
      <a:lstStyle>
        <a:defPPr algn="ctr">
          <a:lnSpc>
            <a:spcPct val="100000"/>
          </a:lnSpc>
          <a:defRPr sz="1600"/>
        </a:defPPr>
      </a:lstStyle>
      <a:style>
        <a:lnRef idx="0">
          <a:srgbClr val="787070"/>
        </a:lnRef>
        <a:fillRef idx="1">
          <a:schemeClr val="accent1"/>
        </a:fillRef>
        <a:effectRef idx="0">
          <a:schemeClr val="dk1"/>
        </a:effectRef>
        <a:fontRef idx="minor">
          <a:schemeClr val="lt1"/>
        </a:fontRef>
      </a:style>
    </a:spDef>
    <a:lnDef>
      <a:spPr>
        <a:ln w="12700" cap="sq"/>
      </a:spPr>
      <a:bodyPr/>
      <a:lstStyle/>
      <a:style>
        <a:lnRef idx="1">
          <a:srgbClr val="787070"/>
        </a:lnRef>
        <a:fillRef idx="0">
          <a:schemeClr val="accent1"/>
        </a:fillRef>
        <a:effectRef idx="0">
          <a:schemeClr val="dk1"/>
        </a:effectRef>
        <a:fontRef idx="minor">
          <a:schemeClr val="lt1"/>
        </a:fontRef>
      </a:style>
    </a:lnDef>
    <a:txDef>
      <a:spPr>
        <a:noFill/>
      </a:spPr>
      <a:bodyPr wrap="square" lIns="0" tIns="0" rIns="0" bIns="0" rtlCol="0">
        <a:noAutofit/>
      </a:bodyPr>
      <a:lstStyle>
        <a:defPPr marL="171450" indent="-171450">
          <a:lnSpc>
            <a:spcPct val="100000"/>
          </a:lnSpc>
          <a:spcBef>
            <a:spcPts val="1200"/>
          </a:spcBef>
          <a:buSzPct val="100000"/>
          <a:buFont typeface="Wells Fargo Sans"/>
          <a:buChar char="•"/>
          <a:defRPr sz="1600"/>
        </a:defPPr>
      </a:lstStyle>
    </a:txDef>
  </a:objectDefaults>
  <a:extraClrSchemeLst/>
  <a:custClrLst>
    <a:custClr name="WF Red">
      <a:srgbClr val="D71E28"/>
    </a:custClr>
    <a:custClr name="WF Yellow">
      <a:srgbClr val="FFD100"/>
    </a:custClr>
    <a:custClr name="WF Yellow Tint 1">
      <a:srgbClr val="FFDF4C"/>
    </a:custClr>
    <a:custClr name="WF Yellow Tint 2">
      <a:srgbClr val="FFE87F"/>
    </a:custClr>
    <a:custClr name="WF Yellow Tint 3">
      <a:srgbClr val="FFF1B2"/>
    </a:custClr>
    <a:custClr name="WF Yellow Tint 4">
      <a:srgbClr val="FFF8D9"/>
    </a:custClr>
    <a:custClr name="WF Gray 1">
      <a:srgbClr val="3B3331"/>
    </a:custClr>
    <a:custClr name="WF Gray 2">
      <a:srgbClr val="787070"/>
    </a:custClr>
    <a:custClr name="WF Gray 3">
      <a:srgbClr val="B5ADAD"/>
    </a:custClr>
    <a:custClr name="WF Gray 4">
      <a:srgbClr val="F4F0ED"/>
    </a:custClr>
    <a:custClr name="WF Coral Dark 2">
      <a:srgbClr val="87190A"/>
    </a:custClr>
    <a:custClr name="WF Coral Dark 1">
      <a:srgbClr val="B42D19"/>
    </a:custClr>
    <a:custClr name="WF Coral">
      <a:srgbClr val="D73F26"/>
    </a:custClr>
    <a:custClr name="WF Coral Light 1">
      <a:srgbClr val="FF755E"/>
    </a:custClr>
    <a:custClr name="WF Coral Light 2">
      <a:srgbClr val="FFB1A6"/>
    </a:custClr>
    <a:custClr name="WF Purple Dark 2">
      <a:srgbClr val="640A4B"/>
    </a:custClr>
    <a:custClr name="WF Purple Dark 1">
      <a:srgbClr val="871469"/>
    </a:custClr>
    <a:custClr name="WF Purple">
      <a:srgbClr val="AA1E87"/>
    </a:custClr>
    <a:custClr name="WF Purple Light 1">
      <a:srgbClr val="D169B8"/>
    </a:custClr>
    <a:custClr name="WF Purple Light 2">
      <a:srgbClr val="F2A5DC"/>
    </a:custClr>
    <a:custClr name="WF Orange Dark 2">
      <a:srgbClr val="873100"/>
    </a:custClr>
    <a:custClr name="WF Orange Dark 1">
      <a:srgbClr val="A93E00"/>
    </a:custClr>
    <a:custClr name="WF Orange">
      <a:srgbClr val="EB691E"/>
    </a:custClr>
    <a:custClr name="WF Orange Light 1">
      <a:srgbClr val="FF9657"/>
    </a:custClr>
    <a:custClr name="WF Orange Light 2">
      <a:srgbClr val="FFC5A3"/>
    </a:custClr>
    <a:custClr name="WF Indigo Dark 2">
      <a:srgbClr val="352B6B"/>
    </a:custClr>
    <a:custClr name="WF Indigo Dark 1">
      <a:srgbClr val="463782"/>
    </a:custClr>
    <a:custClr name="WF Indigo">
      <a:srgbClr val="5A469B"/>
    </a:custClr>
    <a:custClr name="WF Indigo Light 1">
      <a:srgbClr val="9A89D9"/>
    </a:custClr>
    <a:custClr name="WF Indigo Light 2">
      <a:srgbClr val="BFB3F2"/>
    </a:custClr>
    <a:custClr name="WF Pink Dark 2">
      <a:srgbClr val="6E142D"/>
    </a:custClr>
    <a:custClr name="WF Pink Dark 1">
      <a:srgbClr val="9B2341"/>
    </a:custClr>
    <a:custClr name="WF Pink">
      <a:srgbClr val="C83255"/>
    </a:custClr>
    <a:custClr name="WF Pink Light 1">
      <a:srgbClr val="F26D91"/>
    </a:custClr>
    <a:custClr name="WF Pink Light 2">
      <a:srgbClr val="FFA6BE"/>
    </a:custClr>
    <a:custClr name="WF Violet Dark 2">
      <a:srgbClr val="5A1E64"/>
    </a:custClr>
    <a:custClr name="WF Violet Dark 1">
      <a:srgbClr val="64287D"/>
    </a:custClr>
    <a:custClr name="WF Violet">
      <a:srgbClr val="823291"/>
    </a:custClr>
    <a:custClr name="WF Violet Light 1">
      <a:srgbClr val="BB70CC"/>
    </a:custClr>
    <a:custClr name="WF Violet Light 2">
      <a:srgbClr val="E5A2F2"/>
    </a:custClr>
    <a:custClr name="Indicator Green">
      <a:srgbClr val="178757"/>
    </a:custClr>
  </a:custClrLst>
  <a:extLst>
    <a:ext uri="{05A4C25C-085E-4340-85A3-A5531E510DB2}">
      <thm15:themeFamily xmlns:thm15="http://schemas.microsoft.com/office/thememl/2012/main" name="WellsFargo" id="{377D85B2-B96A-435B-9397-BEC2E86389EE}" vid="{1AA2033B-53FE-48B1-A8E8-0E4A713A5E9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webextension1.xml.rels><?xml version="1.0" encoding="UTF-8" standalone="yes"?>
<Relationships xmlns="http://schemas.openxmlformats.org/package/2006/relationships"><Relationship Id="rId1" Type="http://schemas.openxmlformats.org/officeDocument/2006/relationships/image" Target="../media/image27.png"/></Relationships>
</file>

<file path=ppt/webextensions/_rels/webextension2.xml.rels><?xml version="1.0" encoding="UTF-8" standalone="yes"?>
<Relationships xmlns="http://schemas.openxmlformats.org/package/2006/relationships"><Relationship Id="rId1" Type="http://schemas.openxmlformats.org/officeDocument/2006/relationships/image" Target="../media/image30.png"/></Relationships>
</file>

<file path=ppt/webextensions/_rels/webextension3.xml.rels><?xml version="1.0" encoding="UTF-8" standalone="yes"?>
<Relationships xmlns="http://schemas.openxmlformats.org/package/2006/relationships"><Relationship Id="rId1" Type="http://schemas.openxmlformats.org/officeDocument/2006/relationships/image" Target="../media/image31.png"/></Relationships>
</file>

<file path=ppt/webextensions/_rels/webextension4.xml.rels><?xml version="1.0" encoding="UTF-8" standalone="yes"?>
<Relationships xmlns="http://schemas.openxmlformats.org/package/2006/relationships"><Relationship Id="rId1" Type="http://schemas.openxmlformats.org/officeDocument/2006/relationships/image" Target="../media/image41.png"/></Relationships>
</file>

<file path=ppt/webextensions/webextension1.xml><?xml version="1.0" encoding="utf-8"?>
<we:webextension xmlns:we="http://schemas.microsoft.com/office/webextensions/webextension/2010/11" id="{8A0CC7B2-2759-384A-BD89-18DAEAF2E26F}">
  <we:reference id="wa104221182" version="3.3.0.0" store="en-US" storeType="OMEX"/>
  <we:alternateReferences>
    <we:reference id="WA104221182" version="3.3.0.0" store="WA104221182" storeType="OMEX"/>
  </we:alternateReferences>
  <we:properties>
    <we:property name="autoplay" value="0"/>
    <we:property name="endtime" value="0"/>
    <we:property name="starttime" value="0"/>
    <we:property name="vid" value="&quot;https://www.youtube.com/watch?v=B8R148hFxPw&quot;"/>
  </we:properties>
  <we:bindings/>
  <we:snapshot xmlns:r="http://schemas.openxmlformats.org/officeDocument/2006/relationships" r:embed="rId1"/>
</we:webextension>
</file>

<file path=ppt/webextensions/webextension2.xml><?xml version="1.0" encoding="utf-8"?>
<we:webextension xmlns:we="http://schemas.microsoft.com/office/webextensions/webextension/2010/11" id="{060F6D78-4273-A043-ADD9-C41C79870D9C}">
  <we:reference id="wa104221182" version="3.3.0.0" store="en-US" storeType="OMEX"/>
  <we:alternateReferences>
    <we:reference id="WA104221182" version="3.3.0.0" store="WA104221182" storeType="OMEX"/>
  </we:alternateReferences>
  <we:properties>
    <we:property name="autoplay" value="0"/>
    <we:property name="endtime" value="0"/>
    <we:property name="starttime" value="0"/>
    <we:property name="vid" value="&quot;https://www.youtube.com/watch?v=SUbqykXVx0A&quot;"/>
  </we:properties>
  <we:bindings/>
  <we:snapshot xmlns:r="http://schemas.openxmlformats.org/officeDocument/2006/relationships" r:embed="rId1"/>
</we:webextension>
</file>

<file path=ppt/webextensions/webextension3.xml><?xml version="1.0" encoding="utf-8"?>
<we:webextension xmlns:we="http://schemas.microsoft.com/office/webextensions/webextension/2010/11" id="{154E595F-8B93-CD4A-A10A-CE29F63EE605}">
  <we:reference id="wa104221182" version="3.3.0.0" store="en-US" storeType="OMEX"/>
  <we:alternateReferences>
    <we:reference id="WA104221182" version="3.3.0.0" store="WA104221182" storeType="OMEX"/>
  </we:alternateReferences>
  <we:properties>
    <we:property name="autoplay" value="0"/>
    <we:property name="endtime" value="0"/>
    <we:property name="starttime" value="0"/>
    <we:property name="vid" value="&quot;https://www.youtube.com/watch?v=qv6UVOQ0F44&quot;"/>
  </we:properties>
  <we:bindings/>
  <we:snapshot xmlns:r="http://schemas.openxmlformats.org/officeDocument/2006/relationships" r:embed="rId1"/>
</we:webextension>
</file>

<file path=ppt/webextensions/webextension4.xml><?xml version="1.0" encoding="utf-8"?>
<we:webextension xmlns:we="http://schemas.microsoft.com/office/webextensions/webextension/2010/11" id="{C8D44ADA-5A59-4E48-B926-7C8D990985A8}">
  <we:reference id="wa104221182" version="3.3.0.0" store="en-US" storeType="OMEX"/>
  <we:alternateReferences>
    <we:reference id="WA104221182" version="3.3.0.0" store="WA104221182" storeType="OMEX"/>
  </we:alternateReferences>
  <we:properties>
    <we:property name="autoplay" value="0"/>
    <we:property name="endtime" value="0"/>
    <we:property name="starttime" value="0"/>
    <we:property name="vid" value="&quot;https://www.youtube.com/watch?v=3JQ3hYko51Y&quot;"/>
  </we:properties>
  <we:bindings/>
  <we:snapshot xmlns:r="http://schemas.openxmlformats.org/officeDocument/2006/relationships" r:embed="rId1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WellsFargo</Template>
  <TotalTime>1615</TotalTime>
  <Words>4661</Words>
  <Application>Microsoft Office PowerPoint</Application>
  <PresentationFormat>Widescreen</PresentationFormat>
  <Paragraphs>718</Paragraphs>
  <Slides>53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61" baseType="lpstr">
      <vt:lpstr>Wells Fargo Sans Display</vt:lpstr>
      <vt:lpstr>Play</vt:lpstr>
      <vt:lpstr>Courier New</vt:lpstr>
      <vt:lpstr>Wells Fargo Sans</vt:lpstr>
      <vt:lpstr>Cambria Math</vt:lpstr>
      <vt:lpstr>Arial</vt:lpstr>
      <vt:lpstr>Calibri</vt:lpstr>
      <vt:lpstr>WellsFargo</vt:lpstr>
      <vt:lpstr>Introductions to Models Linear Regression to Neural Networks</vt:lpstr>
      <vt:lpstr>Recall….</vt:lpstr>
      <vt:lpstr>Enter the Random</vt:lpstr>
      <vt:lpstr>Motivation</vt:lpstr>
      <vt:lpstr>Motivation</vt:lpstr>
      <vt:lpstr>Simple Linear Regression</vt:lpstr>
      <vt:lpstr>Whole Picture</vt:lpstr>
      <vt:lpstr>Multiple Linear Regression Model  </vt:lpstr>
      <vt:lpstr>Logistic Regression: Motivation</vt:lpstr>
      <vt:lpstr>Logistic Regression: idea</vt:lpstr>
      <vt:lpstr>Contents</vt:lpstr>
      <vt:lpstr>Linear Models to Neural Networks</vt:lpstr>
      <vt:lpstr>PowerPoint Presentation</vt:lpstr>
      <vt:lpstr>Artificial Neural Networks Today</vt:lpstr>
      <vt:lpstr>Artificial Neural Networks Today</vt:lpstr>
      <vt:lpstr>Artificial Neural Networks Today</vt:lpstr>
      <vt:lpstr>Artificial Neural Networks Today</vt:lpstr>
      <vt:lpstr>What are Neural Networks? Inspiration from Neuroscience: Biological Neurons</vt:lpstr>
      <vt:lpstr>Inspiration from Neuroscience: Biological Neurons</vt:lpstr>
      <vt:lpstr>Inspiration from Neuroscience: Biological Neurons</vt:lpstr>
      <vt:lpstr>Neural Network Simulation</vt:lpstr>
      <vt:lpstr>Artificial Neurons Overview</vt:lpstr>
      <vt:lpstr>Artificial Neurons  Like Biological Neurons?</vt:lpstr>
      <vt:lpstr>Artificial Neurons Activation Functions</vt:lpstr>
      <vt:lpstr>Artificial Neurons Activation Functions</vt:lpstr>
      <vt:lpstr>Artificial Neuron Computation: Example 1</vt:lpstr>
      <vt:lpstr>Perceptrons Networks with a Single Hidden Layer</vt:lpstr>
      <vt:lpstr>Multilayer Neural Networks</vt:lpstr>
      <vt:lpstr>Neural Network Computation: Example 3</vt:lpstr>
      <vt:lpstr>Output Layers</vt:lpstr>
      <vt:lpstr>PowerPoint Presentation</vt:lpstr>
      <vt:lpstr>Training a Neural Network With Data Learning the Weights</vt:lpstr>
      <vt:lpstr>Choice of Cost Functions</vt:lpstr>
      <vt:lpstr>Technical Detail Cross-Entropy/Logloss Example</vt:lpstr>
      <vt:lpstr>Technical Detail Gradient Descent</vt:lpstr>
      <vt:lpstr>Technical Detail Potential Concerns with Gradient Descent</vt:lpstr>
      <vt:lpstr>Technical Detail Gradient Descent in Neural Networks</vt:lpstr>
      <vt:lpstr>Technical Detail Backpropagation Algorithm</vt:lpstr>
      <vt:lpstr>Training Neural Networks Some Other Terms to Know</vt:lpstr>
      <vt:lpstr>Training Neural Networks II</vt:lpstr>
      <vt:lpstr>PowerPoint Presentation</vt:lpstr>
      <vt:lpstr>Introduction to TensorFlow and Keras</vt:lpstr>
      <vt:lpstr>Working With TF/Keras</vt:lpstr>
      <vt:lpstr>Basic TF/Keras Model Fitting Procedure</vt:lpstr>
      <vt:lpstr>Overview of the TF/Keras Dense Layer Options</vt:lpstr>
      <vt:lpstr>TF/Keras Compile and Fit</vt:lpstr>
      <vt:lpstr>Flexibility of TF/Keras</vt:lpstr>
      <vt:lpstr>PowerPoint Presentation</vt:lpstr>
      <vt:lpstr>Data Preparation for Neural Networks</vt:lpstr>
      <vt:lpstr>Choice to Make When Using Neural Networks</vt:lpstr>
      <vt:lpstr>Overfitting</vt:lpstr>
      <vt:lpstr>PowerPoint Presentation</vt:lpstr>
      <vt:lpstr>Neural Networks Wrap-Up</vt:lpstr>
    </vt:vector>
  </TitlesOfParts>
  <Company>Wells Fargo N.A.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Liu, Alice [QUANTITATIVE ANALYTICS SPEC]</dc:creator>
  <cp:lastModifiedBy>Aditya Prakash</cp:lastModifiedBy>
  <cp:revision>114</cp:revision>
  <dcterms:created xsi:type="dcterms:W3CDTF">2021-03-23T19:22:08Z</dcterms:created>
  <dcterms:modified xsi:type="dcterms:W3CDTF">2023-05-17T00:36:29Z</dcterms:modified>
</cp:coreProperties>
</file>